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34"/>
  </p:notesMasterIdLst>
  <p:handoutMasterIdLst>
    <p:handoutMasterId r:id="rId35"/>
  </p:handoutMasterIdLst>
  <p:sldIdLst>
    <p:sldId id="303" r:id="rId2"/>
    <p:sldId id="256" r:id="rId3"/>
    <p:sldId id="257" r:id="rId4"/>
    <p:sldId id="328" r:id="rId5"/>
    <p:sldId id="316" r:id="rId6"/>
    <p:sldId id="317" r:id="rId7"/>
    <p:sldId id="320" r:id="rId8"/>
    <p:sldId id="321" r:id="rId9"/>
    <p:sldId id="322" r:id="rId10"/>
    <p:sldId id="323" r:id="rId11"/>
    <p:sldId id="324" r:id="rId12"/>
    <p:sldId id="325" r:id="rId13"/>
    <p:sldId id="330" r:id="rId14"/>
    <p:sldId id="279" r:id="rId15"/>
    <p:sldId id="304" r:id="rId16"/>
    <p:sldId id="305" r:id="rId17"/>
    <p:sldId id="306" r:id="rId18"/>
    <p:sldId id="307" r:id="rId19"/>
    <p:sldId id="276" r:id="rId20"/>
    <p:sldId id="308" r:id="rId21"/>
    <p:sldId id="309" r:id="rId22"/>
    <p:sldId id="267" r:id="rId23"/>
    <p:sldId id="301" r:id="rId24"/>
    <p:sldId id="310" r:id="rId25"/>
    <p:sldId id="332" r:id="rId26"/>
    <p:sldId id="312" r:id="rId27"/>
    <p:sldId id="314" r:id="rId28"/>
    <p:sldId id="313" r:id="rId29"/>
    <p:sldId id="331" r:id="rId30"/>
    <p:sldId id="327" r:id="rId31"/>
    <p:sldId id="333" r:id="rId32"/>
    <p:sldId id="270" r:id="rId33"/>
  </p:sldIdLst>
  <p:sldSz cx="9144000" cy="6858000" type="screen4x3"/>
  <p:notesSz cx="7099300" cy="10234613"/>
  <p:embeddedFontLst>
    <p:embeddedFont>
      <p:font typeface="배달의민족 주아" panose="020B0600000101010101" charset="-127"/>
      <p:regular r:id="rId36"/>
    </p:embeddedFont>
    <p:embeddedFont>
      <p:font typeface="a옛날목욕탕L" panose="02020600000000000000" pitchFamily="18" charset="-127"/>
      <p:regular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Calibri Light" panose="020F0302020204030204" pitchFamily="34" charset="0"/>
      <p:regular r:id="rId42"/>
      <p:italic r:id="rId43"/>
    </p:embeddedFont>
    <p:embeddedFont>
      <p:font typeface="HY견고딕" panose="02030600000101010101" pitchFamily="18" charset="-127"/>
      <p:regular r:id="rId44"/>
    </p:embeddedFont>
    <p:embeddedFont>
      <p:font typeface="맑은 고딕" panose="020B0503020000020004" pitchFamily="50" charset="-127"/>
      <p:regular r:id="rId45"/>
      <p:bold r:id="rId46"/>
    </p:embeddedFont>
    <p:embeddedFont>
      <p:font typeface="함초롬바탕" panose="02030604000101010101" pitchFamily="18" charset="-127"/>
      <p:regular r:id="rId47"/>
      <p:bold r:id="rId4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21596F"/>
    <a:srgbClr val="89D2F5"/>
    <a:srgbClr val="F4F9FE"/>
    <a:srgbClr val="E6E6E6"/>
    <a:srgbClr val="0C4C89"/>
    <a:srgbClr val="B91823"/>
    <a:srgbClr val="0D88FF"/>
    <a:srgbClr val="0030E8"/>
    <a:srgbClr val="00AD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57" autoAdjust="0"/>
    <p:restoredTop sz="78954" autoAdjust="0"/>
  </p:normalViewPr>
  <p:slideViewPr>
    <p:cSldViewPr snapToGrid="0" showGuides="1">
      <p:cViewPr varScale="1">
        <p:scale>
          <a:sx n="67" d="100"/>
          <a:sy n="67" d="100"/>
        </p:scale>
        <p:origin x="2030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04A672F9-7166-4ECF-84F9-5459259D2122}" type="datetimeFigureOut">
              <a:rPr lang="ko-KR" altLang="en-US" smtClean="0"/>
              <a:t>2019-09-20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E2BF4D8F-B8F5-48A9-B5A5-7E17902DD0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12420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8525B8FD-8197-4B5C-AA00-6BF1FE648301}" type="datetimeFigureOut">
              <a:rPr lang="ko-KR" altLang="en-US" smtClean="0"/>
              <a:t>2019-09-20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279525"/>
            <a:ext cx="46037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4D2A0260-58AE-4BD0-A309-83442A764B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088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6EB1-785D-46A0-B1A7-E636B90441D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55932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69204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위 방문목적에 따른 인상깊게 방문한 장소 그래프들을 활용하여 방문 목적에 따라 다른 장소를 선호한다는 것을 알 수 있다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따라서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방문 목적에 따라 장소 추천을 다르게 해준다면 더 만족스러운 추천이 될 수 있다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  <a:endParaRPr lang="ko-KR" altLang="en-US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76220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22121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37050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30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개의 선택지가 있는 </a:t>
            </a:r>
            <a:r>
              <a:rPr lang="ko-KR" altLang="en-US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방문지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대신 가장 인상깊었던 방문지를 사용하여 연관성 분석을 시행하였음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인상깊었던 </a:t>
            </a:r>
            <a:r>
              <a:rPr lang="ko-KR" altLang="en-US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방문지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항목은 방문 했던 장소 중에서 인상깊었던 방문지를 의미하기 때문에 더 만족스러운 장소를 추천할 수 있음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16154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97628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90869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44117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57905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Item-based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는 각각의 아이템마다의 유사도를 측정하여 한 아이템을 선택했을 때 그 아이템과 유사도가 높은 아이템을 추천합니다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r>
              <a:rPr lang="ko-KR" altLang="en-US" sz="12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예를들면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홍대를 선택했을 시 홍대와 유사도가 높은 관광지를 </a:t>
            </a:r>
            <a:r>
              <a:rPr lang="ko-KR" altLang="en-US" sz="12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추천값으로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12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나타내줄수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있습니다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 </a:t>
            </a:r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User-based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는 한 아이템을 골랐을 때 그 아이템을 고른 다른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User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가 선호하는 아이템을 추천해주는 방식입니다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그러기 위해서는 각 아이템에 대한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rating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점수가 필요합니다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현재 제공되는 데이터에는 각 방문지마다의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rating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 없기 때문에 방문여부에 따라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1,0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으로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rating profile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을 생성하여 추천할 수는 있습니다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하지만 각 관광지에 대한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User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의 선호가 반영이 잘 되지 않기 때문에 효과적인 방법이 되기는 어렵다고 판단하였습니다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6339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1626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78665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25064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0473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4560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69813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39068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Air-</a:t>
            </a:r>
            <a:r>
              <a:rPr lang="en-US" altLang="ko-KR" dirty="0" err="1"/>
              <a:t>tel</a:t>
            </a:r>
            <a:r>
              <a:rPr lang="ko-KR" altLang="en-US" dirty="0"/>
              <a:t> 방문자들이 만족도가 많이 낮은 모습을 보임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390680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86782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28361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4458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36732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81693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113195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0299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가장 인상깊었던 </a:t>
            </a:r>
            <a:r>
              <a:rPr lang="ko-KR" altLang="en-US" dirty="0" err="1"/>
              <a:t>방문지</a:t>
            </a:r>
            <a:r>
              <a:rPr lang="ko-KR" altLang="en-US" dirty="0"/>
              <a:t> </a:t>
            </a:r>
            <a:r>
              <a:rPr lang="en-US" altLang="ko-KR" dirty="0"/>
              <a:t>1~3</a:t>
            </a:r>
            <a:r>
              <a:rPr lang="ko-KR" altLang="en-US" dirty="0"/>
              <a:t>에 경중이 있는 것이 아님</a:t>
            </a:r>
            <a:r>
              <a:rPr lang="en-US" altLang="ko-KR" dirty="0"/>
              <a:t>. </a:t>
            </a:r>
            <a:r>
              <a:rPr lang="ko-KR" altLang="en-US" dirty="0"/>
              <a:t>또한</a:t>
            </a:r>
            <a:r>
              <a:rPr lang="en-US" altLang="ko-KR" dirty="0"/>
              <a:t>, 1~3 </a:t>
            </a:r>
            <a:r>
              <a:rPr lang="ko-KR" altLang="en-US" dirty="0"/>
              <a:t>순서가 있는 것이 아님 그렇기 때문에 통합해서 사용해도 무방하다 생각하여 통합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3231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가장 인상깊었던 </a:t>
            </a:r>
            <a:r>
              <a:rPr lang="ko-KR" altLang="en-US" dirty="0" err="1"/>
              <a:t>방문지</a:t>
            </a:r>
            <a:r>
              <a:rPr lang="ko-KR" altLang="en-US" dirty="0"/>
              <a:t> </a:t>
            </a:r>
            <a:r>
              <a:rPr lang="en-US" altLang="ko-KR" dirty="0"/>
              <a:t>1~3</a:t>
            </a:r>
            <a:r>
              <a:rPr lang="ko-KR" altLang="en-US" dirty="0"/>
              <a:t>에 경중이 있는 것이 아님</a:t>
            </a:r>
            <a:r>
              <a:rPr lang="en-US" altLang="ko-KR" dirty="0"/>
              <a:t>. </a:t>
            </a:r>
            <a:r>
              <a:rPr lang="ko-KR" altLang="en-US" dirty="0"/>
              <a:t>또한</a:t>
            </a:r>
            <a:r>
              <a:rPr lang="en-US" altLang="ko-KR" dirty="0"/>
              <a:t>, 1~3 </a:t>
            </a:r>
            <a:r>
              <a:rPr lang="ko-KR" altLang="en-US" dirty="0"/>
              <a:t>순서가 있는 것이 아님 그렇기 때문에 통합해서 사용해도 무방하다 생각하여 통합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10853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본 막대그래프는 인기있는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‘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한국 여행에 대한 전반적인 만족도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’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와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‘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가장 인상 깊게 방문한 장소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1~3’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컬럼을 사용하여 만들었다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각각의 사람마다 만족도 평가와 가장 인상 깊게 방문한 장소를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 까지 중복 선택할 수 있다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 데이터를 사용하여 각각의 사람마다 한국여행의 전반적인 만족도와 인상깊게 방문한 장소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가지를 나열하였다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만족도는 매우 불만족 부터 매우 만족까지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5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개의 척도로 이루어져 있기 때문에 어떤 장소를 인상깊게 방문했을 때 만족도를 알 수 있다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 그래프에서는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5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개로 이루어진 만족도 척도에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1~5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점 까지 점수를 부여한 후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가장 인상 깊게 방문한 장소와 가중치를 곱하여 장소에 방문한 인원 수로 나눠주었다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그렇게 하여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5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점 만점을 기준으로 가장 높은 만족도를 가진 장소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Top 10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을 선정하였다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각 장소마다 평점의 차이가 크지 않아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4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점을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Bottom Point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로 사용하였다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</a:p>
          <a:p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5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점 척도 기준으로 가장 인기가 많은 장소는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‘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임진각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제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땅굴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통일전망대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’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이며 많은 외국인들이 역사 유적지에 방문하는 것에 대한 만족도가 매우 높은 것으로 알 수 있다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이전 그래프에서 살펴보면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역사 유적지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자연관광을 위해 방문하는 사람의 수는 많지 않지만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만족도는 가장 높은 장소인 것을 보아 외국인들이 선호하는 장소라고 할 수 있다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두 번째로 가장 높은 점수를 보이는 장소는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‘DMC,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월드컵경기장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’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DMC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와 월드컵경기장에서는 </a:t>
            </a:r>
            <a:r>
              <a:rPr lang="ko-KR" altLang="en-US" sz="12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엔터테이먼트와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쇼핑 모두를 즐길 수 있다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특히 많은 공연들이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DMC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무대와 월드컵 경기장에서 많이 개최되기 때문에 만족도를 고려한 가장 인기있는 장소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위에 올랐다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8425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9517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38324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2A0260-58AE-4BD0-A309-83442A764B7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92044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2019-09-20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5257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2019-09-20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2267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2019-09-20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6480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2019-09-20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0085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2019-09-20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7113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2019-09-20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17527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2019-09-20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7690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2019-09-20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9941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2019-09-20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0376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2019-09-20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5572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92E73-3344-4368-8090-BD58D54DBF98}" type="datetimeFigureOut">
              <a:rPr lang="ko-KR" altLang="en-US" smtClean="0"/>
              <a:t>2019-09-20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3935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392E73-3344-4368-8090-BD58D54DBF98}" type="datetimeFigureOut">
              <a:rPr lang="ko-KR" altLang="en-US" smtClean="0"/>
              <a:t>2019-09-20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D0F99-8526-490F-8E51-60FD49F9833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6772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639" y="1678865"/>
            <a:ext cx="6381233" cy="3308787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95536" y="332656"/>
            <a:ext cx="8352928" cy="6120680"/>
          </a:xfrm>
          <a:ln w="73025" cmpd="thinThick">
            <a:solidFill>
              <a:srgbClr val="0070C0"/>
            </a:solidFill>
          </a:ln>
        </p:spPr>
        <p:txBody>
          <a:bodyPr lIns="90000" tIns="0" bIns="0">
            <a:normAutofit/>
          </a:bodyPr>
          <a:lstStyle/>
          <a:p>
            <a:pPr lvl="0">
              <a:lnSpc>
                <a:spcPct val="120000"/>
              </a:lnSpc>
            </a:pPr>
            <a:br>
              <a:rPr lang="en-US" altLang="ko-KR" sz="1600" spc="-30" dirty="0"/>
            </a:br>
            <a:br>
              <a:rPr lang="en-US" altLang="ko-KR" sz="1600" dirty="0"/>
            </a:br>
            <a:r>
              <a:rPr lang="en-US" altLang="ko-KR" sz="1600" dirty="0"/>
              <a:t> </a:t>
            </a:r>
            <a:endParaRPr lang="ko-KR" altLang="en-US" sz="1800" dirty="0"/>
          </a:p>
        </p:txBody>
      </p:sp>
      <p:sp>
        <p:nvSpPr>
          <p:cNvPr id="3" name="TextBox 2"/>
          <p:cNvSpPr txBox="1"/>
          <p:nvPr/>
        </p:nvSpPr>
        <p:spPr>
          <a:xfrm>
            <a:off x="655095" y="1468665"/>
            <a:ext cx="8308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HY견고딕" panose="02030600000101010101" pitchFamily="18" charset="-127"/>
                <a:ea typeface="HY견고딕" panose="02030600000101010101" pitchFamily="18" charset="-127"/>
              </a:rPr>
              <a:t>2019</a:t>
            </a:r>
            <a:r>
              <a:rPr lang="ko-KR" altLang="en-US" sz="3600" dirty="0">
                <a:latin typeface="HY견고딕" panose="02030600000101010101" pitchFamily="18" charset="-127"/>
                <a:ea typeface="HY견고딕" panose="02030600000101010101" pitchFamily="18" charset="-127"/>
              </a:rPr>
              <a:t>년 하계 빅데이터 분석 경진대회</a:t>
            </a:r>
            <a:endParaRPr lang="en-US" altLang="ko-KR" sz="3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13133" y="2631957"/>
            <a:ext cx="709024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최종 결과물</a:t>
            </a:r>
            <a:endParaRPr lang="en-US" altLang="ko-KR" sz="6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en-US" altLang="ko-KR" sz="6600" dirty="0">
                <a:latin typeface="HY견고딕" panose="02030600000101010101" pitchFamily="18" charset="-127"/>
                <a:ea typeface="HY견고딕" panose="02030600000101010101" pitchFamily="18" charset="-127"/>
              </a:rPr>
              <a:t>[</a:t>
            </a:r>
            <a:r>
              <a:rPr lang="ko-KR" altLang="en-US" sz="66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팀명</a:t>
            </a:r>
            <a:r>
              <a:rPr lang="en-US" altLang="ko-KR" sz="6600" dirty="0">
                <a:latin typeface="HY견고딕" panose="02030600000101010101" pitchFamily="18" charset="-127"/>
                <a:ea typeface="HY견고딕" panose="02030600000101010101" pitchFamily="18" charset="-127"/>
              </a:rPr>
              <a:t>: export]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817948" y="5418345"/>
            <a:ext cx="6030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비즈니스 빅데이터 분석 </a:t>
            </a:r>
            <a:r>
              <a:rPr lang="ko-KR" altLang="en-US" sz="20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실무형인재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0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양성사업부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0981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양쪽 모서리가 둥근 사각형 5"/>
          <p:cNvSpPr/>
          <p:nvPr/>
        </p:nvSpPr>
        <p:spPr>
          <a:xfrm flipV="1">
            <a:off x="90191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8" name="양쪽 모서리가 둥근 사각형 8"/>
          <p:cNvSpPr/>
          <p:nvPr/>
        </p:nvSpPr>
        <p:spPr>
          <a:xfrm flipV="1">
            <a:off x="2128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0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79D8FA-3456-49E2-A4B9-F8DC5ABC0E76}"/>
              </a:ext>
            </a:extLst>
          </p:cNvPr>
          <p:cNvSpPr txBox="1"/>
          <p:nvPr/>
        </p:nvSpPr>
        <p:spPr>
          <a:xfrm>
            <a:off x="27070" y="60874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A16C49E-B27D-4504-BEEF-626AD19AE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841" y="1551761"/>
            <a:ext cx="8540318" cy="397527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E797767-F448-47CD-8740-29C679851438}"/>
              </a:ext>
            </a:extLst>
          </p:cNvPr>
          <p:cNvSpPr txBox="1"/>
          <p:nvPr/>
        </p:nvSpPr>
        <p:spPr>
          <a:xfrm>
            <a:off x="334135" y="724714"/>
            <a:ext cx="845475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9. 2018 </a:t>
            </a:r>
            <a:r>
              <a:rPr lang="ko-KR" altLang="en-US" sz="23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사업</a:t>
            </a:r>
            <a:r>
              <a:rPr lang="en-US" altLang="ko-KR" sz="23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23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전문활동을 위해 방문한 사람들이 뽑은 인상깊은 장소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AF079E-6B5F-4A45-997C-B0AC2B5B8286}"/>
              </a:ext>
            </a:extLst>
          </p:cNvPr>
          <p:cNvSpPr txBox="1"/>
          <p:nvPr/>
        </p:nvSpPr>
        <p:spPr>
          <a:xfrm>
            <a:off x="198493" y="6314651"/>
            <a:ext cx="882117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따라서</a:t>
            </a:r>
            <a:r>
              <a:rPr lang="en-US" altLang="ko-KR" sz="2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2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외국인들이 선호하는 장소는 방문 목적에 따라 상이하다고 할 수 있다</a:t>
            </a:r>
            <a:r>
              <a:rPr lang="en-US" altLang="ko-KR" sz="2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  <a:endParaRPr lang="ko-KR" altLang="en-US" sz="2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EDFAF5-9769-4784-B3BC-B888F648CD6A}"/>
              </a:ext>
            </a:extLst>
          </p:cNvPr>
          <p:cNvSpPr txBox="1"/>
          <p:nvPr/>
        </p:nvSpPr>
        <p:spPr>
          <a:xfrm>
            <a:off x="635131" y="5514101"/>
            <a:ext cx="79478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사업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전문활동을 위해 방문한 사람들은 강남역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코엑스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잠실 등 사업을 위한 장소를 주로 인상깊게 방문한 장소로 선정하였다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0358754-7196-4C2A-B403-AB120C2903C7}"/>
              </a:ext>
            </a:extLst>
          </p:cNvPr>
          <p:cNvCxnSpPr>
            <a:cxnSpLocks/>
          </p:cNvCxnSpPr>
          <p:nvPr/>
        </p:nvCxnSpPr>
        <p:spPr>
          <a:xfrm>
            <a:off x="1521480" y="2834640"/>
            <a:ext cx="33147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F70A3E69-C430-4D77-9EDD-8DFAA072CB3F}"/>
              </a:ext>
            </a:extLst>
          </p:cNvPr>
          <p:cNvCxnSpPr>
            <a:cxnSpLocks/>
          </p:cNvCxnSpPr>
          <p:nvPr/>
        </p:nvCxnSpPr>
        <p:spPr>
          <a:xfrm>
            <a:off x="1495070" y="3947160"/>
            <a:ext cx="33147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329245D-B92A-4384-9F25-54FFAD3C68B8}"/>
              </a:ext>
            </a:extLst>
          </p:cNvPr>
          <p:cNvCxnSpPr>
            <a:cxnSpLocks/>
          </p:cNvCxnSpPr>
          <p:nvPr/>
        </p:nvCxnSpPr>
        <p:spPr>
          <a:xfrm>
            <a:off x="1484255" y="4522470"/>
            <a:ext cx="33147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9559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양쪽 모서리가 둥근 사각형 5"/>
          <p:cNvSpPr/>
          <p:nvPr/>
        </p:nvSpPr>
        <p:spPr>
          <a:xfrm flipV="1">
            <a:off x="90191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8" name="양쪽 모서리가 둥근 사각형 8"/>
          <p:cNvSpPr/>
          <p:nvPr/>
        </p:nvSpPr>
        <p:spPr>
          <a:xfrm flipV="1">
            <a:off x="2128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0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79D8FA-3456-49E2-A4B9-F8DC5ABC0E76}"/>
              </a:ext>
            </a:extLst>
          </p:cNvPr>
          <p:cNvSpPr txBox="1"/>
          <p:nvPr/>
        </p:nvSpPr>
        <p:spPr>
          <a:xfrm>
            <a:off x="27070" y="60874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97767-F448-47CD-8740-29C679851438}"/>
              </a:ext>
            </a:extLst>
          </p:cNvPr>
          <p:cNvSpPr txBox="1"/>
          <p:nvPr/>
        </p:nvSpPr>
        <p:spPr>
          <a:xfrm>
            <a:off x="334135" y="724714"/>
            <a:ext cx="845475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23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시각화 결과 활용 방안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15A359-4699-476A-907C-74113FC395CC}"/>
              </a:ext>
            </a:extLst>
          </p:cNvPr>
          <p:cNvSpPr txBox="1"/>
          <p:nvPr/>
        </p:nvSpPr>
        <p:spPr>
          <a:xfrm>
            <a:off x="344621" y="1429661"/>
            <a:ext cx="8454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1)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방문 목적에 따른 다른 장소 추천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17A038F-8A36-4D20-9376-5FB916DFEF64}"/>
              </a:ext>
            </a:extLst>
          </p:cNvPr>
          <p:cNvSpPr/>
          <p:nvPr/>
        </p:nvSpPr>
        <p:spPr>
          <a:xfrm>
            <a:off x="1325757" y="2627959"/>
            <a:ext cx="1122196" cy="34397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여가</a:t>
            </a:r>
            <a:r>
              <a:rPr lang="en-US" altLang="ko-KR" sz="1500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500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휴식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C5C791B-B83B-431C-86DB-87A6BCEA4243}"/>
              </a:ext>
            </a:extLst>
          </p:cNvPr>
          <p:cNvSpPr/>
          <p:nvPr/>
        </p:nvSpPr>
        <p:spPr>
          <a:xfrm>
            <a:off x="1325756" y="5014531"/>
            <a:ext cx="1122196" cy="34397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사업</a:t>
            </a:r>
            <a:r>
              <a:rPr lang="en-US" altLang="ko-KR" sz="1200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전문활동</a:t>
            </a: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12D4EDDE-4404-4D75-8AF6-DEC94BB74E2A}"/>
              </a:ext>
            </a:extLst>
          </p:cNvPr>
          <p:cNvCxnSpPr>
            <a:cxnSpLocks/>
          </p:cNvCxnSpPr>
          <p:nvPr/>
        </p:nvCxnSpPr>
        <p:spPr>
          <a:xfrm>
            <a:off x="2447953" y="2799946"/>
            <a:ext cx="325810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1659D0B8-0A17-4F6D-9C9E-846420EBCAA2}"/>
              </a:ext>
            </a:extLst>
          </p:cNvPr>
          <p:cNvCxnSpPr>
            <a:cxnSpLocks/>
          </p:cNvCxnSpPr>
          <p:nvPr/>
        </p:nvCxnSpPr>
        <p:spPr>
          <a:xfrm>
            <a:off x="2447952" y="5188637"/>
            <a:ext cx="325810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9E6B4385-6EC3-470B-BDFE-566DFFCB3531}"/>
              </a:ext>
            </a:extLst>
          </p:cNvPr>
          <p:cNvSpPr/>
          <p:nvPr/>
        </p:nvSpPr>
        <p:spPr>
          <a:xfrm>
            <a:off x="6225401" y="4568028"/>
            <a:ext cx="1402672" cy="44627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강남역</a:t>
            </a:r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6234D3B1-7CC7-403F-85FD-3AE669E7E383}"/>
              </a:ext>
            </a:extLst>
          </p:cNvPr>
          <p:cNvSpPr/>
          <p:nvPr/>
        </p:nvSpPr>
        <p:spPr>
          <a:xfrm>
            <a:off x="6225401" y="5442247"/>
            <a:ext cx="1402672" cy="44627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코엑스</a:t>
            </a:r>
          </a:p>
        </p:txBody>
      </p:sp>
      <p:sp>
        <p:nvSpPr>
          <p:cNvPr id="45" name="양쪽 중괄호 44">
            <a:extLst>
              <a:ext uri="{FF2B5EF4-FFF2-40B4-BE49-F238E27FC236}">
                <a16:creationId xmlns:a16="http://schemas.microsoft.com/office/drawing/2014/main" id="{081AE2DD-6765-4963-918A-FB704FB02411}"/>
              </a:ext>
            </a:extLst>
          </p:cNvPr>
          <p:cNvSpPr/>
          <p:nvPr/>
        </p:nvSpPr>
        <p:spPr>
          <a:xfrm>
            <a:off x="5901367" y="4199992"/>
            <a:ext cx="2050741" cy="1973056"/>
          </a:xfrm>
          <a:prstGeom prst="bracePair">
            <a:avLst/>
          </a:prstGeom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7CA0F08A-DF15-4785-AA11-064D0D7CFAB5}"/>
              </a:ext>
            </a:extLst>
          </p:cNvPr>
          <p:cNvSpPr/>
          <p:nvPr/>
        </p:nvSpPr>
        <p:spPr>
          <a:xfrm>
            <a:off x="6225401" y="2167029"/>
            <a:ext cx="1402672" cy="44627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동대문</a:t>
            </a: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10D09C68-0EB5-4874-AE8A-51D90E56D004}"/>
              </a:ext>
            </a:extLst>
          </p:cNvPr>
          <p:cNvSpPr/>
          <p:nvPr/>
        </p:nvSpPr>
        <p:spPr>
          <a:xfrm>
            <a:off x="6225401" y="3041248"/>
            <a:ext cx="1402672" cy="44627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제주</a:t>
            </a:r>
            <a:endParaRPr lang="ko-KR" altLang="en-US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0" name="양쪽 중괄호 49">
            <a:extLst>
              <a:ext uri="{FF2B5EF4-FFF2-40B4-BE49-F238E27FC236}">
                <a16:creationId xmlns:a16="http://schemas.microsoft.com/office/drawing/2014/main" id="{EAD7B494-C1A4-4CA5-9A31-7E7F9C560CEE}"/>
              </a:ext>
            </a:extLst>
          </p:cNvPr>
          <p:cNvSpPr/>
          <p:nvPr/>
        </p:nvSpPr>
        <p:spPr>
          <a:xfrm>
            <a:off x="5901367" y="1798993"/>
            <a:ext cx="2050741" cy="1973056"/>
          </a:xfrm>
          <a:prstGeom prst="bracePair">
            <a:avLst/>
          </a:prstGeom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32C6624-2E03-4EA9-A7A9-C33712A872AA}"/>
              </a:ext>
            </a:extLst>
          </p:cNvPr>
          <p:cNvSpPr txBox="1"/>
          <p:nvPr/>
        </p:nvSpPr>
        <p:spPr>
          <a:xfrm>
            <a:off x="1478678" y="2253209"/>
            <a:ext cx="845475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방문목적</a:t>
            </a:r>
          </a:p>
        </p:txBody>
      </p:sp>
    </p:spTree>
    <p:extLst>
      <p:ext uri="{BB962C8B-B14F-4D97-AF65-F5344CB8AC3E}">
        <p14:creationId xmlns:p14="http://schemas.microsoft.com/office/powerpoint/2010/main" val="3711635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양쪽 모서리가 둥근 사각형 5"/>
          <p:cNvSpPr/>
          <p:nvPr/>
        </p:nvSpPr>
        <p:spPr>
          <a:xfrm flipV="1">
            <a:off x="90191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8" name="양쪽 모서리가 둥근 사각형 8"/>
          <p:cNvSpPr/>
          <p:nvPr/>
        </p:nvSpPr>
        <p:spPr>
          <a:xfrm flipV="1">
            <a:off x="2128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0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79D8FA-3456-49E2-A4B9-F8DC5ABC0E76}"/>
              </a:ext>
            </a:extLst>
          </p:cNvPr>
          <p:cNvSpPr txBox="1"/>
          <p:nvPr/>
        </p:nvSpPr>
        <p:spPr>
          <a:xfrm>
            <a:off x="27070" y="60874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97767-F448-47CD-8740-29C679851438}"/>
              </a:ext>
            </a:extLst>
          </p:cNvPr>
          <p:cNvSpPr txBox="1"/>
          <p:nvPr/>
        </p:nvSpPr>
        <p:spPr>
          <a:xfrm>
            <a:off x="334135" y="724714"/>
            <a:ext cx="845475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23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시각화 결과 활용 방안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7C838E-D19D-4D09-BCBB-17FA91C661C6}"/>
              </a:ext>
            </a:extLst>
          </p:cNvPr>
          <p:cNvSpPr txBox="1"/>
          <p:nvPr/>
        </p:nvSpPr>
        <p:spPr>
          <a:xfrm>
            <a:off x="344621" y="1404306"/>
            <a:ext cx="8454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2)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한국 여행에 전반적으로 만족한 사람들이 인상깊게 방문한 장소 활용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3F54EF3F-02AB-48FB-89FE-AD68F109ED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674" y="2006954"/>
            <a:ext cx="7533679" cy="412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078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7" name="양쪽 모서리가 둥근 사각형 8"/>
          <p:cNvSpPr/>
          <p:nvPr/>
        </p:nvSpPr>
        <p:spPr>
          <a:xfrm flipV="1">
            <a:off x="800090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0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0AB0B91-4B50-470B-843A-5C90D2895EFA}"/>
              </a:ext>
            </a:extLst>
          </p:cNvPr>
          <p:cNvSpPr txBox="1"/>
          <p:nvPr/>
        </p:nvSpPr>
        <p:spPr>
          <a:xfrm>
            <a:off x="825033" y="54058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143C63-5129-4948-8B4D-0A39EB1831C8}"/>
              </a:ext>
            </a:extLst>
          </p:cNvPr>
          <p:cNvSpPr txBox="1"/>
          <p:nvPr/>
        </p:nvSpPr>
        <p:spPr>
          <a:xfrm>
            <a:off x="283556" y="1579009"/>
            <a:ext cx="85768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방문한 이력 분석 후 선호할 만한 방문지를 제안하는 </a:t>
            </a:r>
            <a:r>
              <a:rPr lang="ko-KR" altLang="en-US" sz="48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규칙</a:t>
            </a:r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생성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BE827A-CDCA-43A0-9A48-D3B50E241C45}"/>
              </a:ext>
            </a:extLst>
          </p:cNvPr>
          <p:cNvSpPr txBox="1"/>
          <p:nvPr/>
        </p:nvSpPr>
        <p:spPr>
          <a:xfrm>
            <a:off x="770747" y="3565015"/>
            <a:ext cx="7602502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AutoNum type="arabicPeriod"/>
            </a:pPr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연관성 분석을 통한 관광지 추천</a:t>
            </a:r>
            <a:endParaRPr lang="en-US" altLang="ko-KR" sz="25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endParaRPr lang="en-US" altLang="ko-KR" sz="25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추천 시스템을 통한 관광지 추천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93255D-79A0-48B4-928B-398EA4115281}"/>
              </a:ext>
            </a:extLst>
          </p:cNvPr>
          <p:cNvSpPr txBox="1"/>
          <p:nvPr/>
        </p:nvSpPr>
        <p:spPr>
          <a:xfrm>
            <a:off x="-3065515" y="1033947"/>
            <a:ext cx="800976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&lt;</a:t>
            </a:r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</a:t>
            </a:r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2&gt;</a:t>
            </a:r>
            <a:endParaRPr lang="ko-KR" altLang="en-US" sz="25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0435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334136" y="724714"/>
            <a:ext cx="681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</a:t>
            </a: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연관성 분석</a:t>
            </a:r>
            <a:r>
              <a:rPr lang="en-US" altLang="ko-KR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이란</a:t>
            </a:r>
            <a:r>
              <a:rPr lang="en-US" altLang="ko-KR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? </a:t>
            </a: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</a:p>
        </p:txBody>
      </p:sp>
      <p:sp>
        <p:nvSpPr>
          <p:cNvPr id="15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7" name="양쪽 모서리가 둥근 사각형 8"/>
          <p:cNvSpPr/>
          <p:nvPr/>
        </p:nvSpPr>
        <p:spPr>
          <a:xfrm flipV="1">
            <a:off x="800090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0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0AB0B91-4B50-470B-843A-5C90D2895EFA}"/>
              </a:ext>
            </a:extLst>
          </p:cNvPr>
          <p:cNvSpPr txBox="1"/>
          <p:nvPr/>
        </p:nvSpPr>
        <p:spPr>
          <a:xfrm>
            <a:off x="825033" y="54058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EA95C1-2B44-4F82-AD76-5948241D1F3D}"/>
              </a:ext>
            </a:extLst>
          </p:cNvPr>
          <p:cNvSpPr txBox="1"/>
          <p:nvPr/>
        </p:nvSpPr>
        <p:spPr>
          <a:xfrm>
            <a:off x="711799" y="2160947"/>
            <a:ext cx="77204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여러 번 발생한 거래나 사건에서 </a:t>
            </a:r>
            <a:endParaRPr lang="en-US" altLang="ko-KR" sz="28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8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일정한 규칙을 찾아내는 분석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8A7A265-37F4-4FC1-8A13-7103A20D68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7050" y="4008237"/>
            <a:ext cx="3009900" cy="6096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03AF607-9EF0-4D81-8274-D68ADD22F2FF}"/>
              </a:ext>
            </a:extLst>
          </p:cNvPr>
          <p:cNvSpPr txBox="1"/>
          <p:nvPr/>
        </p:nvSpPr>
        <p:spPr>
          <a:xfrm>
            <a:off x="711799" y="5095968"/>
            <a:ext cx="77204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가장 인상깊었던 </a:t>
            </a:r>
            <a:r>
              <a:rPr lang="ko-KR" altLang="en-US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방문지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(1~3)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을 조사해 방문지끼리 </a:t>
            </a:r>
            <a:endParaRPr lang="en-US" altLang="ko-KR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어떠한 규칙이 있는지 찾아내기 위해 시행</a:t>
            </a:r>
            <a:endParaRPr lang="en-US" altLang="ko-KR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59262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334136" y="724714"/>
            <a:ext cx="681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</a:t>
            </a: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연관성분석 </a:t>
            </a:r>
          </a:p>
        </p:txBody>
      </p:sp>
      <p:sp>
        <p:nvSpPr>
          <p:cNvPr id="15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7" name="양쪽 모서리가 둥근 사각형 8"/>
          <p:cNvSpPr/>
          <p:nvPr/>
        </p:nvSpPr>
        <p:spPr>
          <a:xfrm flipV="1">
            <a:off x="800090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0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0AB0B91-4B50-470B-843A-5C90D2895EFA}"/>
              </a:ext>
            </a:extLst>
          </p:cNvPr>
          <p:cNvSpPr txBox="1"/>
          <p:nvPr/>
        </p:nvSpPr>
        <p:spPr>
          <a:xfrm>
            <a:off x="825033" y="54058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521E3EA-12B3-4071-B271-A97EC1A70BB8}"/>
              </a:ext>
            </a:extLst>
          </p:cNvPr>
          <p:cNvSpPr txBox="1"/>
          <p:nvPr/>
        </p:nvSpPr>
        <p:spPr>
          <a:xfrm>
            <a:off x="479802" y="1840907"/>
            <a:ext cx="81113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연관성 분석은 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FP-Growth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알고리즘을 이용하였습니다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</a:p>
          <a:p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기존 </a:t>
            </a:r>
            <a:r>
              <a:rPr lang="en-US" altLang="ko-KR" sz="14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apriori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알고리즘과는 다르게 데이터 구조를 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FP-Tree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구조로 생성하여 연관규칙을 생성하기 </a:t>
            </a:r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때문에 처리속도가 빠르다는 장점이 있습니다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9B90B6-25A9-435D-8F93-7774C8A2D7E7}"/>
              </a:ext>
            </a:extLst>
          </p:cNvPr>
          <p:cNvSpPr txBox="1"/>
          <p:nvPr/>
        </p:nvSpPr>
        <p:spPr>
          <a:xfrm>
            <a:off x="412144" y="2789502"/>
            <a:ext cx="8331806" cy="3430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※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연관성 분석에서는 결과로 나오는 수치들이 많습니다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그 중 주목해야할 수치들은 다음과 같습니다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지지도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(support)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: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전체 기록 중에서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A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와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B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를 함께 </a:t>
            </a:r>
            <a:r>
              <a:rPr lang="ko-KR" altLang="en-US" sz="120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방문한 비율이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얼마나 빈번하게 일어났는지에 대한 지표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높을 수록 의미 있는 지표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신뢰도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(confidence)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: A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를 방문한 방문객 중에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B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를 함께 방문한 비율에 대한 지표</a:t>
            </a:r>
          </a:p>
          <a:p>
            <a:pPr>
              <a:lnSpc>
                <a:spcPct val="150000"/>
              </a:lnSpc>
            </a:pPr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향상도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(lift)</a:t>
            </a:r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: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항목 간에 생성된 규칙이 의미 있는지에 대한 지표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(Confidence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Support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이기 때문에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보다 </a:t>
            </a:r>
            <a:r>
              <a:rPr lang="ko-KR" altLang="en-US" sz="12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커야한다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154413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334136" y="724714"/>
            <a:ext cx="681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</a:t>
            </a: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연관성분석 </a:t>
            </a:r>
          </a:p>
        </p:txBody>
      </p:sp>
      <p:sp>
        <p:nvSpPr>
          <p:cNvPr id="15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7" name="양쪽 모서리가 둥근 사각형 8"/>
          <p:cNvSpPr/>
          <p:nvPr/>
        </p:nvSpPr>
        <p:spPr>
          <a:xfrm flipV="1">
            <a:off x="800090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0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0AB0B91-4B50-470B-843A-5C90D2895EFA}"/>
              </a:ext>
            </a:extLst>
          </p:cNvPr>
          <p:cNvSpPr txBox="1"/>
          <p:nvPr/>
        </p:nvSpPr>
        <p:spPr>
          <a:xfrm>
            <a:off x="825033" y="54058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521E3EA-12B3-4071-B271-A97EC1A70BB8}"/>
              </a:ext>
            </a:extLst>
          </p:cNvPr>
          <p:cNvSpPr txBox="1"/>
          <p:nvPr/>
        </p:nvSpPr>
        <p:spPr>
          <a:xfrm>
            <a:off x="637952" y="1371045"/>
            <a:ext cx="8111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-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결과 해석</a:t>
            </a:r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5DC9E6-C850-4D1B-88F8-AF60135D0F97}"/>
              </a:ext>
            </a:extLst>
          </p:cNvPr>
          <p:cNvSpPr txBox="1"/>
          <p:nvPr/>
        </p:nvSpPr>
        <p:spPr>
          <a:xfrm>
            <a:off x="637953" y="4988060"/>
            <a:ext cx="811130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※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수치 관련 임계치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(Threshold)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지지도</a:t>
            </a:r>
            <a:r>
              <a:rPr lang="en-US" altLang="ko-KR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(support)</a:t>
            </a:r>
            <a:r>
              <a:rPr lang="ko-KR" altLang="en-US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= </a:t>
            </a:r>
            <a:r>
              <a:rPr lang="en-US" altLang="ko-KR" sz="11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0.1 </a:t>
            </a:r>
            <a:r>
              <a:rPr lang="ko-KR" altLang="en-US" sz="11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로 임계치</a:t>
            </a:r>
            <a:r>
              <a:rPr lang="en-US" altLang="ko-KR" sz="11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(Threshold)</a:t>
            </a:r>
            <a:r>
              <a:rPr lang="ko-KR" altLang="en-US" sz="11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를</a:t>
            </a:r>
            <a:r>
              <a:rPr lang="en-US" altLang="ko-KR" sz="11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두어서 전체 데이터에서 </a:t>
            </a:r>
            <a:r>
              <a:rPr lang="en-US" altLang="ko-KR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10%</a:t>
            </a:r>
            <a:r>
              <a:rPr lang="ko-KR" altLang="en-US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이상 언급된 항목집합만을 결과에 반영하였습니다</a:t>
            </a:r>
            <a:r>
              <a:rPr lang="en-US" altLang="ko-KR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</a:p>
          <a:p>
            <a:endParaRPr lang="en-US" altLang="ko-KR" sz="11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신뢰도</a:t>
            </a:r>
            <a:r>
              <a:rPr lang="en-US" altLang="ko-KR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(confidence)</a:t>
            </a:r>
            <a:r>
              <a:rPr lang="ko-KR" altLang="en-US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= </a:t>
            </a:r>
            <a:r>
              <a:rPr lang="en-US" altLang="ko-KR" sz="11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0.6 </a:t>
            </a:r>
            <a:r>
              <a:rPr lang="ko-KR" altLang="en-US" sz="11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로 임계치</a:t>
            </a:r>
            <a:r>
              <a:rPr lang="en-US" altLang="ko-KR" sz="11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(Threshold)</a:t>
            </a:r>
            <a:r>
              <a:rPr lang="ko-KR" altLang="en-US" sz="11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를</a:t>
            </a:r>
            <a:r>
              <a:rPr lang="ko-KR" altLang="en-US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두어서 </a:t>
            </a:r>
            <a:r>
              <a:rPr lang="en-US" altLang="ko-KR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0.6</a:t>
            </a:r>
            <a:r>
              <a:rPr lang="ko-KR" altLang="en-US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이상의 신뢰도를 가지고 있는 결과로 필터링하여 신뢰도가 어느 정도 높은 규칙만을 결과값으로 받아드렸습니다</a:t>
            </a:r>
            <a:r>
              <a:rPr lang="en-US" altLang="ko-KR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</a:p>
          <a:p>
            <a:r>
              <a:rPr lang="ko-KR" altLang="en-US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연관성 분석에서 신뢰도는 아주 중요한 수치입니다</a:t>
            </a:r>
            <a:r>
              <a:rPr lang="en-US" altLang="ko-KR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r>
              <a:rPr lang="ko-KR" altLang="en-US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아무리 뜻밖의 규칙이 생성이 되더라도 신뢰도가 떨어지게 될 경우 규칙이 발생할 가능성이 없다는 것을 의미하기에 저희 팀에서는 </a:t>
            </a:r>
            <a:r>
              <a:rPr lang="en-US" altLang="ko-KR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0.6</a:t>
            </a:r>
            <a:r>
              <a:rPr lang="ko-KR" altLang="en-US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의 기준을 두었습니다</a:t>
            </a:r>
            <a:r>
              <a:rPr lang="en-US" altLang="ko-KR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</a:p>
          <a:p>
            <a:endParaRPr lang="en-US" altLang="ko-KR" sz="11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향상도</a:t>
            </a:r>
            <a:r>
              <a:rPr lang="en-US" altLang="ko-KR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(lift) = 1 </a:t>
            </a:r>
            <a:r>
              <a:rPr lang="ko-KR" altLang="en-US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이상으로 임계치</a:t>
            </a:r>
            <a:r>
              <a:rPr lang="en-US" altLang="ko-KR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(Threshold)</a:t>
            </a:r>
            <a:r>
              <a:rPr lang="ko-KR" altLang="en-US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를 두어 </a:t>
            </a:r>
            <a:r>
              <a:rPr lang="en-US" altLang="ko-KR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X</a:t>
            </a:r>
            <a:r>
              <a:rPr lang="ko-KR" altLang="en-US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와 </a:t>
            </a:r>
            <a:r>
              <a:rPr lang="en-US" altLang="ko-KR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Y</a:t>
            </a:r>
            <a:r>
              <a:rPr lang="ko-KR" altLang="en-US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의 사건이 독립이 아닌 결과를 이용하여야 합니다</a:t>
            </a:r>
            <a:r>
              <a:rPr lang="en-US" altLang="ko-KR" sz="11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2AF952B-642A-413D-AB75-3A1A51CE0E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4512127"/>
              </p:ext>
            </p:extLst>
          </p:nvPr>
        </p:nvGraphicFramePr>
        <p:xfrm>
          <a:off x="1144277" y="1840907"/>
          <a:ext cx="6855445" cy="3055610"/>
        </p:xfrm>
        <a:graphic>
          <a:graphicData uri="http://schemas.openxmlformats.org/drawingml/2006/table">
            <a:tbl>
              <a:tblPr/>
              <a:tblGrid>
                <a:gridCol w="1371089">
                  <a:extLst>
                    <a:ext uri="{9D8B030D-6E8A-4147-A177-3AD203B41FA5}">
                      <a16:colId xmlns:a16="http://schemas.microsoft.com/office/drawing/2014/main" val="1576027118"/>
                    </a:ext>
                  </a:extLst>
                </a:gridCol>
                <a:gridCol w="1371089">
                  <a:extLst>
                    <a:ext uri="{9D8B030D-6E8A-4147-A177-3AD203B41FA5}">
                      <a16:colId xmlns:a16="http://schemas.microsoft.com/office/drawing/2014/main" val="4045258557"/>
                    </a:ext>
                  </a:extLst>
                </a:gridCol>
                <a:gridCol w="1371089">
                  <a:extLst>
                    <a:ext uri="{9D8B030D-6E8A-4147-A177-3AD203B41FA5}">
                      <a16:colId xmlns:a16="http://schemas.microsoft.com/office/drawing/2014/main" val="1168334576"/>
                    </a:ext>
                  </a:extLst>
                </a:gridCol>
                <a:gridCol w="1371089">
                  <a:extLst>
                    <a:ext uri="{9D8B030D-6E8A-4147-A177-3AD203B41FA5}">
                      <a16:colId xmlns:a16="http://schemas.microsoft.com/office/drawing/2014/main" val="2619731842"/>
                    </a:ext>
                  </a:extLst>
                </a:gridCol>
                <a:gridCol w="1371089">
                  <a:extLst>
                    <a:ext uri="{9D8B030D-6E8A-4147-A177-3AD203B41FA5}">
                      <a16:colId xmlns:a16="http://schemas.microsoft.com/office/drawing/2014/main" val="1694988558"/>
                    </a:ext>
                  </a:extLst>
                </a:gridCol>
              </a:tblGrid>
              <a:tr h="20874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Premises(</a:t>
                      </a: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전제</a:t>
                      </a: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)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9D2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Conclusion(</a:t>
                      </a: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결론</a:t>
                      </a: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)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9D2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Support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9D2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Confidence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9D2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Lift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9D2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2230639"/>
                  </a:ext>
                </a:extLst>
              </a:tr>
              <a:tr h="298332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동대문 패션타운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명동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/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남대문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/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북창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0.195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0.788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1.424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0775847"/>
                  </a:ext>
                </a:extLst>
              </a:tr>
              <a:tr h="298332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동대문 패션타운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, 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종로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/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청계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명동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/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남대문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/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북창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0.029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0.721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1.301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1155282"/>
                  </a:ext>
                </a:extLst>
              </a:tr>
              <a:tr h="346899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동대문 패션타운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, 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신촌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/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홍대주변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명동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/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남대문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/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북창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0.028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0.706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1.274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3662160"/>
                  </a:ext>
                </a:extLst>
              </a:tr>
              <a:tr h="298332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신촌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/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홍대주변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명동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/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남대문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/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북창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0.112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0.675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1.219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3681178"/>
                  </a:ext>
                </a:extLst>
              </a:tr>
              <a:tr h="298332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춘천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(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남이섬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)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명동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/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남대문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/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북창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0.042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0.671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1.211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1485116"/>
                  </a:ext>
                </a:extLst>
              </a:tr>
              <a:tr h="298332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종로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/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청계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명동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/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남대문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/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북창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0.127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0.630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1.138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7280604"/>
                  </a:ext>
                </a:extLst>
              </a:tr>
              <a:tr h="4469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이태원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(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이태원 세계 음식거리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,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한남동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)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명동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/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남대문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/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북창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0.067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0.626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1.131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2211560"/>
                  </a:ext>
                </a:extLst>
              </a:tr>
              <a:tr h="298332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잠실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명동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/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남대문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/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북창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0.056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0.617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1.114</a:t>
                      </a:r>
                    </a:p>
                  </a:txBody>
                  <a:tcPr marL="61506" marR="61506" marT="17005" marB="1700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20689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65008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334136" y="724714"/>
            <a:ext cx="681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</a:t>
            </a: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연관성분석 </a:t>
            </a:r>
          </a:p>
        </p:txBody>
      </p:sp>
      <p:sp>
        <p:nvSpPr>
          <p:cNvPr id="15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7" name="양쪽 모서리가 둥근 사각형 8"/>
          <p:cNvSpPr/>
          <p:nvPr/>
        </p:nvSpPr>
        <p:spPr>
          <a:xfrm flipV="1">
            <a:off x="800090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0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0AB0B91-4B50-470B-843A-5C90D2895EFA}"/>
              </a:ext>
            </a:extLst>
          </p:cNvPr>
          <p:cNvSpPr txBox="1"/>
          <p:nvPr/>
        </p:nvSpPr>
        <p:spPr>
          <a:xfrm>
            <a:off x="825033" y="54058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521E3EA-12B3-4071-B271-A97EC1A70BB8}"/>
              </a:ext>
            </a:extLst>
          </p:cNvPr>
          <p:cNvSpPr txBox="1"/>
          <p:nvPr/>
        </p:nvSpPr>
        <p:spPr>
          <a:xfrm>
            <a:off x="412144" y="1487703"/>
            <a:ext cx="8111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결과 해석</a:t>
            </a:r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A1302F-A89F-4055-8700-4E922B9CD913}"/>
              </a:ext>
            </a:extLst>
          </p:cNvPr>
          <p:cNvSpPr txBox="1"/>
          <p:nvPr/>
        </p:nvSpPr>
        <p:spPr>
          <a:xfrm>
            <a:off x="412144" y="2348989"/>
            <a:ext cx="2948471" cy="33239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 fontAlgn="base" latinLnBrk="1"/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동대문 패션타운</a:t>
            </a:r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 fontAlgn="base" latinLnBrk="1"/>
            <a:endParaRPr lang="ko-KR" altLang="en-US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 fontAlgn="base" latinLnBrk="1"/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동대문 패션타운과 종로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청계</a:t>
            </a:r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 fontAlgn="base" latinLnBrk="1"/>
            <a:endParaRPr lang="ko-KR" altLang="en-US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 fontAlgn="base" latinLnBrk="1"/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동대문 패션타운과 신촌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홍대주변 </a:t>
            </a:r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 fontAlgn="base" latinLnBrk="1"/>
            <a:endParaRPr lang="ko-KR" altLang="en-US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 fontAlgn="base" latinLnBrk="1"/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신촌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홍대주변</a:t>
            </a:r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 fontAlgn="base" latinLnBrk="1"/>
            <a:endParaRPr lang="ko-KR" altLang="en-US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 fontAlgn="base" latinLnBrk="1"/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춘천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sz="14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남이섬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  <a:p>
            <a:pPr algn="ctr" fontAlgn="base" latinLnBrk="1"/>
            <a:endParaRPr lang="ko-KR" altLang="en-US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 fontAlgn="base" latinLnBrk="1"/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종로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청계</a:t>
            </a:r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 fontAlgn="base" latinLnBrk="1"/>
            <a:endParaRPr lang="ko-KR" altLang="en-US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 fontAlgn="base" latinLnBrk="1"/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이태원</a:t>
            </a:r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 fontAlgn="base" latinLnBrk="1"/>
            <a:endParaRPr lang="ko-KR" altLang="en-US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 fontAlgn="base" latinLnBrk="1"/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잠실</a:t>
            </a:r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9AB6A8B3-5879-4968-8DF8-5C1DCC0EA52A}"/>
              </a:ext>
            </a:extLst>
          </p:cNvPr>
          <p:cNvSpPr/>
          <p:nvPr/>
        </p:nvSpPr>
        <p:spPr>
          <a:xfrm>
            <a:off x="3469718" y="3575647"/>
            <a:ext cx="1148316" cy="552893"/>
          </a:xfrm>
          <a:prstGeom prst="right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D6F0BE-4A00-4795-91DE-7248438B0509}"/>
              </a:ext>
            </a:extLst>
          </p:cNvPr>
          <p:cNvSpPr txBox="1"/>
          <p:nvPr/>
        </p:nvSpPr>
        <p:spPr>
          <a:xfrm>
            <a:off x="3565593" y="4338084"/>
            <a:ext cx="871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방문시</a:t>
            </a:r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050" name="Picture 2" descr="ëªë ë¨ëë¬¸ ë¶ì°½ì ëí ì´ë¯¸ì§ ê²ìê²°ê³¼">
            <a:extLst>
              <a:ext uri="{FF2B5EF4-FFF2-40B4-BE49-F238E27FC236}">
                <a16:creationId xmlns:a16="http://schemas.microsoft.com/office/drawing/2014/main" id="{C1C0B8BA-E0D7-4713-AF6D-A78513C411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6762" y="2711977"/>
            <a:ext cx="4325777" cy="2385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351DE7F-4B66-406A-8B9F-1539A3244136}"/>
              </a:ext>
            </a:extLst>
          </p:cNvPr>
          <p:cNvSpPr txBox="1"/>
          <p:nvPr/>
        </p:nvSpPr>
        <p:spPr>
          <a:xfrm>
            <a:off x="5351316" y="5185631"/>
            <a:ext cx="3036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명동 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남대문 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북창지역 방문</a:t>
            </a:r>
          </a:p>
        </p:txBody>
      </p:sp>
    </p:spTree>
    <p:extLst>
      <p:ext uri="{BB962C8B-B14F-4D97-AF65-F5344CB8AC3E}">
        <p14:creationId xmlns:p14="http://schemas.microsoft.com/office/powerpoint/2010/main" val="20358029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334136" y="724714"/>
            <a:ext cx="681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</a:t>
            </a: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연관성분석 </a:t>
            </a:r>
          </a:p>
        </p:txBody>
      </p:sp>
      <p:sp>
        <p:nvSpPr>
          <p:cNvPr id="15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7" name="양쪽 모서리가 둥근 사각형 8"/>
          <p:cNvSpPr/>
          <p:nvPr/>
        </p:nvSpPr>
        <p:spPr>
          <a:xfrm flipV="1">
            <a:off x="800090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0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0AB0B91-4B50-470B-843A-5C90D2895EFA}"/>
              </a:ext>
            </a:extLst>
          </p:cNvPr>
          <p:cNvSpPr txBox="1"/>
          <p:nvPr/>
        </p:nvSpPr>
        <p:spPr>
          <a:xfrm>
            <a:off x="825033" y="54058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521E3EA-12B3-4071-B271-A97EC1A70BB8}"/>
              </a:ext>
            </a:extLst>
          </p:cNvPr>
          <p:cNvSpPr txBox="1"/>
          <p:nvPr/>
        </p:nvSpPr>
        <p:spPr>
          <a:xfrm>
            <a:off x="412144" y="1604361"/>
            <a:ext cx="8111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활용방안</a:t>
            </a:r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BDAF71D-777C-46E1-9E21-BABF8109B185}"/>
              </a:ext>
            </a:extLst>
          </p:cNvPr>
          <p:cNvSpPr txBox="1"/>
          <p:nvPr/>
        </p:nvSpPr>
        <p:spPr>
          <a:xfrm>
            <a:off x="516347" y="2314295"/>
            <a:ext cx="811130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연관규칙에서 계속해서 언급되는 </a:t>
            </a:r>
            <a:r>
              <a:rPr lang="ko-KR" altLang="en-US" sz="1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명동</a:t>
            </a:r>
            <a:r>
              <a:rPr lang="en-US" altLang="ko-KR" sz="1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남대문</a:t>
            </a:r>
            <a:r>
              <a:rPr lang="en-US" altLang="ko-KR" sz="1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북창을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외국인 관광 허브로 선정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</a:p>
          <a:p>
            <a:pPr algn="ctr"/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에서 언급했던 증가 추세의 방문목적인 여가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위락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휴식을 관광 허브인 명동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남대문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북창에서도 충분히 충족할 수 있도록 쇼핑 및 먹거리 위주의 관광에서 </a:t>
            </a:r>
            <a:r>
              <a:rPr lang="ko-KR" altLang="en-US" sz="1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한국 정서의 힐링과 여가</a:t>
            </a:r>
            <a:r>
              <a:rPr lang="en-US" altLang="ko-KR" sz="1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휴식을 할 수 있는 관광지로 변화 시켜야 한다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</a:p>
          <a:p>
            <a:pPr algn="ctr"/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3.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추가적으로 연관규칙에서는 동대문 패션타운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종로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청계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신촌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홍대주변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춘천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sz="14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남이섬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),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종로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청계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이태원 등의 장소가 명동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남대문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북창으로 이어지는 연관규칙이 나왔는데 이를 역으로 생각하여 다른 관광지에서 명동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남대문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북창으로 온 관광객들이 연관규칙에서 언급되었던 다른 장소도 알 수 있게 홍보하여 관광지를 유도하면 자연스럽게 관광지를 제안할 수 있게 될 것이다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</a:p>
          <a:p>
            <a:pPr algn="ctr"/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A5A98701-73CE-402B-BE9E-1A7AB7E26435}"/>
              </a:ext>
            </a:extLst>
          </p:cNvPr>
          <p:cNvSpPr/>
          <p:nvPr/>
        </p:nvSpPr>
        <p:spPr>
          <a:xfrm>
            <a:off x="3142980" y="5078116"/>
            <a:ext cx="2858037" cy="1055170"/>
          </a:xfrm>
          <a:prstGeom prst="ellipse">
            <a:avLst/>
          </a:prstGeom>
          <a:solidFill>
            <a:srgbClr val="2159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명동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남대문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북창</a:t>
            </a:r>
          </a:p>
        </p:txBody>
      </p:sp>
      <p:cxnSp>
        <p:nvCxnSpPr>
          <p:cNvPr id="7" name="연결선: 구부러짐 6">
            <a:extLst>
              <a:ext uri="{FF2B5EF4-FFF2-40B4-BE49-F238E27FC236}">
                <a16:creationId xmlns:a16="http://schemas.microsoft.com/office/drawing/2014/main" id="{5E129B27-AD1B-41F9-94BE-F02E031F57A1}"/>
              </a:ext>
            </a:extLst>
          </p:cNvPr>
          <p:cNvCxnSpPr>
            <a:cxnSpLocks/>
          </p:cNvCxnSpPr>
          <p:nvPr/>
        </p:nvCxnSpPr>
        <p:spPr>
          <a:xfrm>
            <a:off x="2333350" y="5427195"/>
            <a:ext cx="711818" cy="241083"/>
          </a:xfrm>
          <a:prstGeom prst="curvedConnector3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타원 25">
            <a:extLst>
              <a:ext uri="{FF2B5EF4-FFF2-40B4-BE49-F238E27FC236}">
                <a16:creationId xmlns:a16="http://schemas.microsoft.com/office/drawing/2014/main" id="{19D32CB2-DFC5-44B8-B090-7BBB0640B827}"/>
              </a:ext>
            </a:extLst>
          </p:cNvPr>
          <p:cNvSpPr/>
          <p:nvPr/>
        </p:nvSpPr>
        <p:spPr>
          <a:xfrm>
            <a:off x="1038056" y="5186285"/>
            <a:ext cx="1126757" cy="377488"/>
          </a:xfrm>
          <a:prstGeom prst="ellipse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동대문 패션타운</a:t>
            </a: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08340DE6-9070-4BB8-A5E4-9936C71B4EDC}"/>
              </a:ext>
            </a:extLst>
          </p:cNvPr>
          <p:cNvSpPr/>
          <p:nvPr/>
        </p:nvSpPr>
        <p:spPr>
          <a:xfrm>
            <a:off x="6885640" y="5093467"/>
            <a:ext cx="1126757" cy="377488"/>
          </a:xfrm>
          <a:prstGeom prst="ellipse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동대문 패션타운</a:t>
            </a:r>
          </a:p>
        </p:txBody>
      </p:sp>
      <p:cxnSp>
        <p:nvCxnSpPr>
          <p:cNvPr id="28" name="연결선: 구부러짐 27">
            <a:extLst>
              <a:ext uri="{FF2B5EF4-FFF2-40B4-BE49-F238E27FC236}">
                <a16:creationId xmlns:a16="http://schemas.microsoft.com/office/drawing/2014/main" id="{DF14AE46-3074-4B41-B0E0-08CA2B50135D}"/>
              </a:ext>
            </a:extLst>
          </p:cNvPr>
          <p:cNvCxnSpPr>
            <a:cxnSpLocks/>
          </p:cNvCxnSpPr>
          <p:nvPr/>
        </p:nvCxnSpPr>
        <p:spPr>
          <a:xfrm flipV="1">
            <a:off x="6098829" y="5367561"/>
            <a:ext cx="688999" cy="176658"/>
          </a:xfrm>
          <a:prstGeom prst="curvedConnector3">
            <a:avLst>
              <a:gd name="adj1" fmla="val 50000"/>
            </a:avLst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3AC3C24-9982-4295-B368-7F8E7ECD64BF}"/>
              </a:ext>
            </a:extLst>
          </p:cNvPr>
          <p:cNvSpPr txBox="1"/>
          <p:nvPr/>
        </p:nvSpPr>
        <p:spPr>
          <a:xfrm>
            <a:off x="2612408" y="5156246"/>
            <a:ext cx="297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2252AAF-6905-43A7-AF93-DADBE1C9E513}"/>
              </a:ext>
            </a:extLst>
          </p:cNvPr>
          <p:cNvSpPr txBox="1"/>
          <p:nvPr/>
        </p:nvSpPr>
        <p:spPr>
          <a:xfrm>
            <a:off x="2689259" y="6032691"/>
            <a:ext cx="297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</a:t>
            </a:r>
            <a:endParaRPr lang="ko-KR" altLang="en-US" dirty="0"/>
          </a:p>
        </p:txBody>
      </p:sp>
      <p:cxnSp>
        <p:nvCxnSpPr>
          <p:cNvPr id="34" name="연결선: 구부러짐 33">
            <a:extLst>
              <a:ext uri="{FF2B5EF4-FFF2-40B4-BE49-F238E27FC236}">
                <a16:creationId xmlns:a16="http://schemas.microsoft.com/office/drawing/2014/main" id="{F5AD9A1E-FB45-4E31-839A-3F1B17FF2A47}"/>
              </a:ext>
            </a:extLst>
          </p:cNvPr>
          <p:cNvCxnSpPr>
            <a:cxnSpLocks/>
          </p:cNvCxnSpPr>
          <p:nvPr/>
        </p:nvCxnSpPr>
        <p:spPr>
          <a:xfrm flipV="1">
            <a:off x="2416481" y="5922068"/>
            <a:ext cx="688999" cy="176658"/>
          </a:xfrm>
          <a:prstGeom prst="curvedConnector3">
            <a:avLst>
              <a:gd name="adj1" fmla="val 50000"/>
            </a:avLst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타원 34">
            <a:extLst>
              <a:ext uri="{FF2B5EF4-FFF2-40B4-BE49-F238E27FC236}">
                <a16:creationId xmlns:a16="http://schemas.microsoft.com/office/drawing/2014/main" id="{962219A1-C609-4D29-8F00-ADA585B164D9}"/>
              </a:ext>
            </a:extLst>
          </p:cNvPr>
          <p:cNvSpPr/>
          <p:nvPr/>
        </p:nvSpPr>
        <p:spPr>
          <a:xfrm>
            <a:off x="1170650" y="5963188"/>
            <a:ext cx="1162700" cy="377488"/>
          </a:xfrm>
          <a:prstGeom prst="ellipse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종로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청계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D91D138C-47C9-4B98-B6A2-95735B76B159}"/>
              </a:ext>
            </a:extLst>
          </p:cNvPr>
          <p:cNvSpPr/>
          <p:nvPr/>
        </p:nvSpPr>
        <p:spPr>
          <a:xfrm>
            <a:off x="6867668" y="5784695"/>
            <a:ext cx="1162700" cy="377488"/>
          </a:xfrm>
          <a:prstGeom prst="ellipse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종로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청계</a:t>
            </a:r>
          </a:p>
        </p:txBody>
      </p:sp>
      <p:cxnSp>
        <p:nvCxnSpPr>
          <p:cNvPr id="37" name="연결선: 구부러짐 36">
            <a:extLst>
              <a:ext uri="{FF2B5EF4-FFF2-40B4-BE49-F238E27FC236}">
                <a16:creationId xmlns:a16="http://schemas.microsoft.com/office/drawing/2014/main" id="{6C056656-48B9-415E-B10F-C50A363DDFA4}"/>
              </a:ext>
            </a:extLst>
          </p:cNvPr>
          <p:cNvCxnSpPr>
            <a:cxnSpLocks/>
          </p:cNvCxnSpPr>
          <p:nvPr/>
        </p:nvCxnSpPr>
        <p:spPr>
          <a:xfrm>
            <a:off x="6038517" y="5848038"/>
            <a:ext cx="688999" cy="162359"/>
          </a:xfrm>
          <a:prstGeom prst="curvedConnector3">
            <a:avLst>
              <a:gd name="adj1" fmla="val 50000"/>
            </a:avLst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15360A7A-0788-4E56-94CC-C01A13B214EC}"/>
              </a:ext>
            </a:extLst>
          </p:cNvPr>
          <p:cNvSpPr txBox="1"/>
          <p:nvPr/>
        </p:nvSpPr>
        <p:spPr>
          <a:xfrm>
            <a:off x="6234443" y="5977680"/>
            <a:ext cx="297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1D6CE54-B9D6-4B09-84CE-2BDAF7A9A809}"/>
              </a:ext>
            </a:extLst>
          </p:cNvPr>
          <p:cNvSpPr txBox="1"/>
          <p:nvPr/>
        </p:nvSpPr>
        <p:spPr>
          <a:xfrm>
            <a:off x="6234442" y="5100569"/>
            <a:ext cx="297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51477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" name="양쪽 모서리가 둥근 사각형 8"/>
          <p:cNvSpPr/>
          <p:nvPr/>
        </p:nvSpPr>
        <p:spPr>
          <a:xfrm flipV="1">
            <a:off x="800090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34136" y="724714"/>
            <a:ext cx="681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추천 시스템 </a:t>
            </a:r>
            <a:r>
              <a:rPr lang="en-US" altLang="ko-KR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(CF)</a:t>
            </a: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74F186-9ACA-4CB3-AF94-2C9068C3529A}"/>
              </a:ext>
            </a:extLst>
          </p:cNvPr>
          <p:cNvSpPr txBox="1"/>
          <p:nvPr/>
        </p:nvSpPr>
        <p:spPr>
          <a:xfrm>
            <a:off x="825033" y="54058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DB01820-D073-43D0-BAB2-FAE977D72EEB}"/>
              </a:ext>
            </a:extLst>
          </p:cNvPr>
          <p:cNvSpPr txBox="1"/>
          <p:nvPr/>
        </p:nvSpPr>
        <p:spPr>
          <a:xfrm>
            <a:off x="-4775743" y="-205073"/>
            <a:ext cx="81113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7191C6-FD3D-48E0-A0A2-27EB0F450392}"/>
              </a:ext>
            </a:extLst>
          </p:cNvPr>
          <p:cNvSpPr txBox="1"/>
          <p:nvPr/>
        </p:nvSpPr>
        <p:spPr>
          <a:xfrm>
            <a:off x="412144" y="1604361"/>
            <a:ext cx="8111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Item-Based Recommendation System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944CFA-DE17-4B91-8AE7-478BFED923A7}"/>
              </a:ext>
            </a:extLst>
          </p:cNvPr>
          <p:cNvSpPr txBox="1"/>
          <p:nvPr/>
        </p:nvSpPr>
        <p:spPr>
          <a:xfrm>
            <a:off x="412144" y="2221388"/>
            <a:ext cx="8111305" cy="67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: Item(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장소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간의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Cosine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유사도를 측정하여 유사도가 높은 장소를 추천해주는 시스템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ex)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홍대와 유사도가 가장 높은 지역을 계산하여 홍대를 간 관광객에게 그 장소를 추천해 주는 것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DD515F3-BDB3-4510-A78C-626B6D40C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806" y="4028350"/>
            <a:ext cx="2330213" cy="21049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0AB651E-2692-49C4-B886-A4B767E21C1C}"/>
              </a:ext>
            </a:extLst>
          </p:cNvPr>
          <p:cNvSpPr txBox="1"/>
          <p:nvPr/>
        </p:nvSpPr>
        <p:spPr>
          <a:xfrm>
            <a:off x="1619369" y="6250032"/>
            <a:ext cx="828583" cy="313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Rating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056F367-CB7E-4A3F-B73E-B6BB66F518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7418" y="4028350"/>
            <a:ext cx="2330213" cy="210968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F759677-01AE-40C4-8376-2454BFF6C8B6}"/>
              </a:ext>
            </a:extLst>
          </p:cNvPr>
          <p:cNvSpPr txBox="1"/>
          <p:nvPr/>
        </p:nvSpPr>
        <p:spPr>
          <a:xfrm>
            <a:off x="5716038" y="6268266"/>
            <a:ext cx="169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Cold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Start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User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F0B3B4-3763-4DE0-98EC-0295A8F6104B}"/>
              </a:ext>
            </a:extLst>
          </p:cNvPr>
          <p:cNvSpPr txBox="1"/>
          <p:nvPr/>
        </p:nvSpPr>
        <p:spPr>
          <a:xfrm>
            <a:off x="500220" y="3186927"/>
            <a:ext cx="36831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Why Item-Based?</a:t>
            </a:r>
          </a:p>
        </p:txBody>
      </p:sp>
    </p:spTree>
    <p:extLst>
      <p:ext uri="{BB962C8B-B14F-4D97-AF65-F5344CB8AC3E}">
        <p14:creationId xmlns:p14="http://schemas.microsoft.com/office/powerpoint/2010/main" val="3143244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1757680" y="3727389"/>
            <a:ext cx="5628640" cy="2532471"/>
            <a:chOff x="3281680" y="3409593"/>
            <a:chExt cx="5628640" cy="2532472"/>
          </a:xfrm>
        </p:grpSpPr>
        <p:sp>
          <p:nvSpPr>
            <p:cNvPr id="6" name="직사각형 5"/>
            <p:cNvSpPr/>
            <p:nvPr/>
          </p:nvSpPr>
          <p:spPr>
            <a:xfrm>
              <a:off x="3709385" y="3576850"/>
              <a:ext cx="4065973" cy="1819922"/>
            </a:xfrm>
            <a:prstGeom prst="rect">
              <a:avLst/>
            </a:prstGeom>
            <a:solidFill>
              <a:srgbClr val="F4F9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281680" y="3409593"/>
              <a:ext cx="562864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2019 </a:t>
              </a:r>
              <a:r>
                <a:rPr lang="ko-KR" altLang="en-US" sz="4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하계 계명대학교</a:t>
              </a:r>
              <a:endParaRPr lang="en-US" altLang="ko-KR" sz="4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/>
              <a:r>
                <a:rPr lang="ko-KR" altLang="en-US" sz="4000" dirty="0">
                  <a:solidFill>
                    <a:srgbClr val="0C4C89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데이터 분석 경진대회</a:t>
              </a:r>
              <a:endParaRPr lang="en-US" altLang="ko-KR" sz="4000" dirty="0">
                <a:solidFill>
                  <a:srgbClr val="0C4C8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333240" y="4710959"/>
              <a:ext cx="3525520" cy="12311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Export</a:t>
              </a:r>
            </a:p>
            <a:p>
              <a:pPr algn="ctr"/>
              <a:endParaRPr lang="en-US" altLang="ko-KR" sz="1000" dirty="0"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  <a:p>
              <a:pPr algn="ctr"/>
              <a:r>
                <a:rPr lang="ko-KR" altLang="en-US" sz="2000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경영정보학과 </a:t>
              </a:r>
              <a:r>
                <a:rPr lang="ko-KR" altLang="en-US" sz="2000" dirty="0" err="1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김춘일</a:t>
              </a:r>
              <a:r>
                <a:rPr lang="ko-KR" altLang="en-US" sz="2000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 </a:t>
              </a:r>
              <a:endPara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  <a:p>
              <a:pPr algn="ctr"/>
              <a:r>
                <a:rPr lang="ko-KR" altLang="en-US" sz="2000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경영정보학과 이병우 </a:t>
              </a:r>
              <a:endPara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696061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" name="양쪽 모서리가 둥근 사각형 8"/>
          <p:cNvSpPr/>
          <p:nvPr/>
        </p:nvSpPr>
        <p:spPr>
          <a:xfrm flipV="1">
            <a:off x="800090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34136" y="724714"/>
            <a:ext cx="681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2.</a:t>
            </a: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추천 알고리즘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74F186-9ACA-4CB3-AF94-2C9068C3529A}"/>
              </a:ext>
            </a:extLst>
          </p:cNvPr>
          <p:cNvSpPr txBox="1"/>
          <p:nvPr/>
        </p:nvSpPr>
        <p:spPr>
          <a:xfrm>
            <a:off x="825033" y="54058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231E810-8615-4D5F-94B1-6126E5DF01C6}"/>
              </a:ext>
            </a:extLst>
          </p:cNvPr>
          <p:cNvSpPr/>
          <p:nvPr/>
        </p:nvSpPr>
        <p:spPr>
          <a:xfrm>
            <a:off x="1466605" y="3455876"/>
            <a:ext cx="1164119" cy="11004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83A1338-1572-4FC3-BA70-4AB95C754D6D}"/>
              </a:ext>
            </a:extLst>
          </p:cNvPr>
          <p:cNvSpPr/>
          <p:nvPr/>
        </p:nvSpPr>
        <p:spPr>
          <a:xfrm>
            <a:off x="4323266" y="3455876"/>
            <a:ext cx="1164119" cy="11004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3520CF-BD38-45B6-9D75-4FE9F8062810}"/>
              </a:ext>
            </a:extLst>
          </p:cNvPr>
          <p:cNvSpPr txBox="1"/>
          <p:nvPr/>
        </p:nvSpPr>
        <p:spPr>
          <a:xfrm>
            <a:off x="856123" y="3768995"/>
            <a:ext cx="9433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User</a:t>
            </a:r>
            <a:endParaRPr lang="ko-KR" altLang="en-US" sz="16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9CF76FE-B615-41F9-B491-6539A58E1C94}"/>
              </a:ext>
            </a:extLst>
          </p:cNvPr>
          <p:cNvSpPr txBox="1"/>
          <p:nvPr/>
        </p:nvSpPr>
        <p:spPr>
          <a:xfrm>
            <a:off x="1654217" y="3130040"/>
            <a:ext cx="1008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/>
              <a:t>방문지</a:t>
            </a:r>
            <a:endParaRPr lang="ko-KR" altLang="en-US" sz="1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0AA4D0A-8704-46CE-9BD4-A20524D5F971}"/>
              </a:ext>
            </a:extLst>
          </p:cNvPr>
          <p:cNvSpPr txBox="1"/>
          <p:nvPr/>
        </p:nvSpPr>
        <p:spPr>
          <a:xfrm>
            <a:off x="3623086" y="3784384"/>
            <a:ext cx="948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/>
              <a:t>방문지</a:t>
            </a:r>
            <a:endParaRPr lang="ko-KR" altLang="en-US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F196975-B3DA-476C-B66A-EBDB6975D050}"/>
              </a:ext>
            </a:extLst>
          </p:cNvPr>
          <p:cNvSpPr txBox="1"/>
          <p:nvPr/>
        </p:nvSpPr>
        <p:spPr>
          <a:xfrm>
            <a:off x="4572000" y="3090446"/>
            <a:ext cx="9433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User</a:t>
            </a:r>
            <a:endParaRPr lang="ko-KR" alt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927AC94-CC57-4B6E-86C8-6439934E446F}"/>
              </a:ext>
            </a:extLst>
          </p:cNvPr>
          <p:cNvSpPr txBox="1"/>
          <p:nvPr/>
        </p:nvSpPr>
        <p:spPr>
          <a:xfrm>
            <a:off x="3169846" y="3821446"/>
            <a:ext cx="701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X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CE3477-7EA9-4A38-B363-91AE9E43CCB3}"/>
              </a:ext>
            </a:extLst>
          </p:cNvPr>
          <p:cNvSpPr txBox="1"/>
          <p:nvPr/>
        </p:nvSpPr>
        <p:spPr>
          <a:xfrm>
            <a:off x="5551450" y="3775071"/>
            <a:ext cx="701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=</a:t>
            </a:r>
            <a:endParaRPr lang="ko-KR" altLang="en-US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2091688-BF45-4BFF-BBD0-142E20FC5322}"/>
              </a:ext>
            </a:extLst>
          </p:cNvPr>
          <p:cNvSpPr/>
          <p:nvPr/>
        </p:nvSpPr>
        <p:spPr>
          <a:xfrm>
            <a:off x="6725857" y="3455876"/>
            <a:ext cx="1164119" cy="11004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0C61DD8-E832-43C2-AE0B-16A82938BE2D}"/>
              </a:ext>
            </a:extLst>
          </p:cNvPr>
          <p:cNvSpPr txBox="1"/>
          <p:nvPr/>
        </p:nvSpPr>
        <p:spPr>
          <a:xfrm>
            <a:off x="6031872" y="3813774"/>
            <a:ext cx="9433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/>
              <a:t>방문지</a:t>
            </a:r>
            <a:endParaRPr lang="ko-KR" altLang="en-US" sz="14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38C7B61-2D98-4AEE-866F-66CCDD62FE19}"/>
              </a:ext>
            </a:extLst>
          </p:cNvPr>
          <p:cNvSpPr txBox="1"/>
          <p:nvPr/>
        </p:nvSpPr>
        <p:spPr>
          <a:xfrm>
            <a:off x="6898689" y="3110134"/>
            <a:ext cx="9433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/>
              <a:t>방문지</a:t>
            </a:r>
            <a:endParaRPr lang="ko-KR" altLang="en-US" sz="1400" dirty="0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7A4E5677-71DA-47EA-B268-64EF31B411DC}"/>
              </a:ext>
            </a:extLst>
          </p:cNvPr>
          <p:cNvSpPr/>
          <p:nvPr/>
        </p:nvSpPr>
        <p:spPr>
          <a:xfrm rot="16200000">
            <a:off x="3027877" y="4249155"/>
            <a:ext cx="571031" cy="528399"/>
          </a:xfrm>
          <a:prstGeom prst="rightArrow">
            <a:avLst>
              <a:gd name="adj1" fmla="val 38020"/>
              <a:gd name="adj2" fmla="val 51547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B69604A-8E99-431A-B1AA-A04F10B3E82A}"/>
              </a:ext>
            </a:extLst>
          </p:cNvPr>
          <p:cNvSpPr txBox="1"/>
          <p:nvPr/>
        </p:nvSpPr>
        <p:spPr>
          <a:xfrm>
            <a:off x="2483701" y="4823091"/>
            <a:ext cx="16593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Cosine Similarity </a:t>
            </a:r>
            <a:endParaRPr lang="ko-KR" altLang="en-US" sz="16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C106BAA-B90F-497B-85F1-435C3010886E}"/>
              </a:ext>
            </a:extLst>
          </p:cNvPr>
          <p:cNvSpPr txBox="1"/>
          <p:nvPr/>
        </p:nvSpPr>
        <p:spPr>
          <a:xfrm>
            <a:off x="374038" y="1818692"/>
            <a:ext cx="8111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Item-Based Recommendation System </a:t>
            </a:r>
          </a:p>
        </p:txBody>
      </p:sp>
    </p:spTree>
    <p:extLst>
      <p:ext uri="{BB962C8B-B14F-4D97-AF65-F5344CB8AC3E}">
        <p14:creationId xmlns:p14="http://schemas.microsoft.com/office/powerpoint/2010/main" val="41490145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" name="양쪽 모서리가 둥근 사각형 8"/>
          <p:cNvSpPr/>
          <p:nvPr/>
        </p:nvSpPr>
        <p:spPr>
          <a:xfrm flipV="1">
            <a:off x="800090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34136" y="724714"/>
            <a:ext cx="681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2.</a:t>
            </a: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추천 알고리즘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74F186-9ACA-4CB3-AF94-2C9068C3529A}"/>
              </a:ext>
            </a:extLst>
          </p:cNvPr>
          <p:cNvSpPr txBox="1"/>
          <p:nvPr/>
        </p:nvSpPr>
        <p:spPr>
          <a:xfrm>
            <a:off x="825033" y="54058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760DA64-4577-4DFA-B15E-E2F616D64C84}"/>
              </a:ext>
            </a:extLst>
          </p:cNvPr>
          <p:cNvSpPr txBox="1"/>
          <p:nvPr/>
        </p:nvSpPr>
        <p:spPr>
          <a:xfrm>
            <a:off x="334136" y="1768061"/>
            <a:ext cx="81113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● 결과 </a:t>
            </a:r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4ABF324-5810-4915-9B04-CB4F5A6D7580}"/>
              </a:ext>
            </a:extLst>
          </p:cNvPr>
          <p:cNvSpPr txBox="1"/>
          <p:nvPr/>
        </p:nvSpPr>
        <p:spPr>
          <a:xfrm>
            <a:off x="395059" y="2206424"/>
            <a:ext cx="2186509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명동</a:t>
            </a:r>
            <a:r>
              <a:rPr lang="en-US" altLang="ko-KR" sz="1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남대문</a:t>
            </a:r>
            <a:r>
              <a:rPr lang="en-US" altLang="ko-KR" sz="1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북창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 유사도가 높은 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10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개의 관광지</a:t>
            </a:r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CD5A0-285C-45F3-BAF7-3D38EFDBF36C}"/>
              </a:ext>
            </a:extLst>
          </p:cNvPr>
          <p:cNvSpPr txBox="1"/>
          <p:nvPr/>
        </p:nvSpPr>
        <p:spPr>
          <a:xfrm>
            <a:off x="613472" y="3045618"/>
            <a:ext cx="218650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동대문 패션타운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종로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청계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신촌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홍대주변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이태원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이태원 세계 음식거리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한남동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강남역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잠실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광화문광장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한강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유람선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코엑스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춘천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sz="12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남이섬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  <a:endParaRPr lang="ko-KR" altLang="en-US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65820E-5753-4E45-879E-EADAD83781E7}"/>
              </a:ext>
            </a:extLst>
          </p:cNvPr>
          <p:cNvSpPr txBox="1"/>
          <p:nvPr/>
        </p:nvSpPr>
        <p:spPr>
          <a:xfrm>
            <a:off x="460660" y="5980667"/>
            <a:ext cx="8222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연관성 분석과는 달리 한정된 결과만을 보여주지 않고 어떤 아이템을 고르는지에 따라서 유사한 아이템을 보여주기 때문에 조금 더 다양한 추천이 이루어 질 수 있습니다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A6A6370-150F-445C-8E92-05AE9C3B0F38}"/>
              </a:ext>
            </a:extLst>
          </p:cNvPr>
          <p:cNvSpPr txBox="1"/>
          <p:nvPr/>
        </p:nvSpPr>
        <p:spPr>
          <a:xfrm>
            <a:off x="6593963" y="2200528"/>
            <a:ext cx="2186509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에버랜드</a:t>
            </a:r>
            <a:r>
              <a:rPr lang="ko-KR" altLang="en-US" sz="14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와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4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유사도가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높은 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10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개의 관광지</a:t>
            </a:r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D6B5DB5-F7F8-461D-916A-005CA0C4278E}"/>
              </a:ext>
            </a:extLst>
          </p:cNvPr>
          <p:cNvSpPr txBox="1"/>
          <p:nvPr/>
        </p:nvSpPr>
        <p:spPr>
          <a:xfrm>
            <a:off x="6707877" y="2985366"/>
            <a:ext cx="227368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춘천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sz="12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남이섬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명동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남대문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북창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동대문 패션타운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종로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청계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가평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sz="12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자라섬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2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쁘띠프랑스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아침고요 수목원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신촌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홍대주변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이태원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이태원 세계 음식거리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한남동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스키장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sz="12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용평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리조트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2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피닉스파크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2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비발디파크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강남역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한국민속촌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ABF324-5810-4915-9B04-CB4F5A6D7580}"/>
              </a:ext>
            </a:extLst>
          </p:cNvPr>
          <p:cNvSpPr txBox="1"/>
          <p:nvPr/>
        </p:nvSpPr>
        <p:spPr>
          <a:xfrm>
            <a:off x="3530567" y="2206424"/>
            <a:ext cx="2186509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진천과</a:t>
            </a:r>
            <a:endParaRPr lang="en-US" altLang="ko-KR" sz="14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4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유사도가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높은 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10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개의 관광지</a:t>
            </a:r>
            <a:endParaRPr lang="en-US" altLang="ko-KR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DCD5A0-285C-45F3-BAF7-3D38EFDBF36C}"/>
              </a:ext>
            </a:extLst>
          </p:cNvPr>
          <p:cNvSpPr txBox="1"/>
          <p:nvPr/>
        </p:nvSpPr>
        <p:spPr>
          <a:xfrm>
            <a:off x="3748980" y="3045618"/>
            <a:ext cx="21865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충남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오산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경북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천안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독립기념관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월미도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대전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전주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한옥마을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가평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sz="12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자라섬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2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쁘띠프랑스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아침고요 </a:t>
            </a:r>
            <a:r>
              <a:rPr lang="ko-KR" altLang="en-US" sz="12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수목원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동성로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sz="12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근대골목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2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김광석길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약령시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한강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유람선</a:t>
            </a:r>
            <a:endParaRPr lang="en-US" altLang="ko-KR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50640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/>
          <p:cNvSpPr/>
          <p:nvPr/>
        </p:nvSpPr>
        <p:spPr>
          <a:xfrm>
            <a:off x="744969" y="1975168"/>
            <a:ext cx="7173532" cy="14538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800" dirty="0">
                <a:solidFill>
                  <a:srgbClr val="0C4C89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&lt;</a:t>
            </a:r>
            <a:r>
              <a:rPr lang="ko-KR" altLang="en-US" sz="4800" dirty="0">
                <a:solidFill>
                  <a:srgbClr val="0C4C89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</a:t>
            </a:r>
            <a:r>
              <a:rPr lang="en-US" altLang="ko-KR" sz="4800" dirty="0">
                <a:solidFill>
                  <a:srgbClr val="0C4C89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3&gt; </a:t>
            </a:r>
          </a:p>
          <a:p>
            <a:pPr algn="ctr"/>
            <a:r>
              <a:rPr lang="ko-KR" altLang="en-US" sz="4800" dirty="0">
                <a:solidFill>
                  <a:srgbClr val="0C4C89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재방문에 영향을 끼치는 요인 분석</a:t>
            </a:r>
          </a:p>
        </p:txBody>
      </p:sp>
    </p:spTree>
    <p:extLst>
      <p:ext uri="{BB962C8B-B14F-4D97-AF65-F5344CB8AC3E}">
        <p14:creationId xmlns:p14="http://schemas.microsoft.com/office/powerpoint/2010/main" val="7914566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" name="양쪽 모서리가 둥근 사각형 8"/>
          <p:cNvSpPr/>
          <p:nvPr/>
        </p:nvSpPr>
        <p:spPr>
          <a:xfrm flipV="1">
            <a:off x="1596774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92095" y="788318"/>
            <a:ext cx="80058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재방문에 영향을 끼치는 변수를 </a:t>
            </a:r>
            <a:endParaRPr lang="en-US" altLang="ko-KR" sz="28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28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알기 위한 모델링 변수선택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9335910" y="1733075"/>
            <a:ext cx="851963" cy="40640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BE2F21-FB57-4B84-BF7B-F7D8A317DBCE}"/>
              </a:ext>
            </a:extLst>
          </p:cNvPr>
          <p:cNvSpPr txBox="1"/>
          <p:nvPr/>
        </p:nvSpPr>
        <p:spPr>
          <a:xfrm>
            <a:off x="1596173" y="65779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1352866"/>
              </p:ext>
            </p:extLst>
          </p:nvPr>
        </p:nvGraphicFramePr>
        <p:xfrm>
          <a:off x="1217294" y="1922684"/>
          <a:ext cx="6709410" cy="2322260"/>
        </p:xfrm>
        <a:graphic>
          <a:graphicData uri="http://schemas.openxmlformats.org/drawingml/2006/table">
            <a:tbl>
              <a:tblPr/>
              <a:tblGrid>
                <a:gridCol w="2486026">
                  <a:extLst>
                    <a:ext uri="{9D8B030D-6E8A-4147-A177-3AD203B41FA5}">
                      <a16:colId xmlns:a16="http://schemas.microsoft.com/office/drawing/2014/main" val="3114785684"/>
                    </a:ext>
                  </a:extLst>
                </a:gridCol>
                <a:gridCol w="4223384">
                  <a:extLst>
                    <a:ext uri="{9D8B030D-6E8A-4147-A177-3AD203B41FA5}">
                      <a16:colId xmlns:a16="http://schemas.microsoft.com/office/drawing/2014/main" val="3351641947"/>
                    </a:ext>
                  </a:extLst>
                </a:gridCol>
              </a:tblGrid>
              <a:tr h="16281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구분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D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변수명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D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6358652"/>
                  </a:ext>
                </a:extLst>
              </a:tr>
              <a:tr h="16281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인구 통계학적 요소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성별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연령별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거주국가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7557538"/>
                  </a:ext>
                </a:extLst>
              </a:tr>
              <a:tr h="158521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여행 관련 요소 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분기별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방한목적별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여행형태별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방한횟수별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재방문여부별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예약시점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주요 참여 활동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1A1,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가장 만족한 활동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2A1,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총 체재기간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(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카테고리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),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이용 숙박시설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인상깊었던 </a:t>
                      </a: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방문지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여행형태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 1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인 지출 경비 전체 총액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(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카테고리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), 1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평균 지출 경비 전체 총액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(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카테고리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),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각 항목별 만족도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 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8980499"/>
                  </a:ext>
                </a:extLst>
              </a:tr>
              <a:tr h="16281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Label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재방문여부별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(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긍정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부정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)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46750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46082" y="4833414"/>
            <a:ext cx="74518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인구 통계학적 요소를 나타내는 변수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여행 관련 변수들을 선택하여 </a:t>
            </a:r>
            <a:endParaRPr lang="en-US" altLang="ko-KR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총 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20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개의 변수를 사용하였습니다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 </a:t>
            </a:r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14068" y="5620181"/>
            <a:ext cx="79158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재방문여부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(Label)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은 긍정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(4-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대체로 그렇다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5-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아주 그렇다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 부정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(1-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매우 그렇지 않다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2-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그렇지 않다 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3-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보통이다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로 나누어서 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Binary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값으로 표현하였습니다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0586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" name="양쪽 모서리가 둥근 사각형 8"/>
          <p:cNvSpPr/>
          <p:nvPr/>
        </p:nvSpPr>
        <p:spPr>
          <a:xfrm flipV="1">
            <a:off x="1596774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92095" y="945431"/>
            <a:ext cx="39886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데이터 </a:t>
            </a:r>
            <a:r>
              <a:rPr lang="ko-KR" altLang="en-US" sz="28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전처리</a:t>
            </a:r>
            <a:endParaRPr lang="ko-KR" altLang="en-US" sz="28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9335910" y="1733075"/>
            <a:ext cx="851963" cy="40640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BE2F21-FB57-4B84-BF7B-F7D8A317DBCE}"/>
              </a:ext>
            </a:extLst>
          </p:cNvPr>
          <p:cNvSpPr txBox="1"/>
          <p:nvPr/>
        </p:nvSpPr>
        <p:spPr>
          <a:xfrm>
            <a:off x="1596173" y="65779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46083" y="5266238"/>
            <a:ext cx="74518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Label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로 이용할 재방문 여부 변수는 긍정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(0)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14045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건 이고 부정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(1)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2422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건 으로 불균형한 데이터이기 때문에 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Sampling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방법이 필요</a:t>
            </a:r>
          </a:p>
        </p:txBody>
      </p:sp>
      <p:pic>
        <p:nvPicPr>
          <p:cNvPr id="2049" name="_x346101560" descr="EMB00002698323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962" y="2826730"/>
            <a:ext cx="6822075" cy="1768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6B0713D-7522-45DF-AF7A-1371A0EDF4D9}"/>
              </a:ext>
            </a:extLst>
          </p:cNvPr>
          <p:cNvSpPr txBox="1"/>
          <p:nvPr/>
        </p:nvSpPr>
        <p:spPr>
          <a:xfrm>
            <a:off x="611255" y="1677231"/>
            <a:ext cx="2131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Under Sampling </a:t>
            </a:r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26958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" name="양쪽 모서리가 둥근 사각형 8"/>
          <p:cNvSpPr/>
          <p:nvPr/>
        </p:nvSpPr>
        <p:spPr>
          <a:xfrm flipV="1">
            <a:off x="1596774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546188" y="421216"/>
            <a:ext cx="40516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Logistic Regression</a:t>
            </a:r>
            <a:endParaRPr lang="ko-KR" altLang="en-US" sz="28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BE2F21-FB57-4B84-BF7B-F7D8A317DBCE}"/>
              </a:ext>
            </a:extLst>
          </p:cNvPr>
          <p:cNvSpPr txBox="1"/>
          <p:nvPr/>
        </p:nvSpPr>
        <p:spPr>
          <a:xfrm>
            <a:off x="1596173" y="65779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4099" name="_x346102040" descr="EMB00002698323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110" y="1115305"/>
            <a:ext cx="5365779" cy="2769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92095" y="55749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101" name="_x346102120" descr="EMB00002698324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110" y="3986614"/>
            <a:ext cx="5365780" cy="2624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-317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61250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5"/>
          <p:cNvSpPr/>
          <p:nvPr/>
        </p:nvSpPr>
        <p:spPr>
          <a:xfrm flipV="1">
            <a:off x="0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" name="양쪽 모서리가 둥근 사각형 8"/>
          <p:cNvSpPr/>
          <p:nvPr/>
        </p:nvSpPr>
        <p:spPr>
          <a:xfrm flipV="1">
            <a:off x="1596774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양쪽 모서리가 둥근 사각형 4"/>
          <p:cNvSpPr/>
          <p:nvPr/>
        </p:nvSpPr>
        <p:spPr>
          <a:xfrm flipV="1">
            <a:off x="798387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92095" y="945431"/>
            <a:ext cx="3988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결과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9335910" y="1733075"/>
            <a:ext cx="851963" cy="40640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BE2F21-FB57-4B84-BF7B-F7D8A317DBCE}"/>
              </a:ext>
            </a:extLst>
          </p:cNvPr>
          <p:cNvSpPr txBox="1"/>
          <p:nvPr/>
        </p:nvSpPr>
        <p:spPr>
          <a:xfrm>
            <a:off x="1596173" y="65779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92095" y="2380755"/>
            <a:ext cx="77558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한국 방문횟수가 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회 이상인 경우 재방문의사에 영향을 미친다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</a:p>
          <a:p>
            <a:endParaRPr lang="en-US" altLang="ko-KR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endParaRPr lang="en-US" altLang="ko-KR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관광객의 국적이 재방문에 영향을 미친다 </a:t>
            </a:r>
            <a:endParaRPr lang="en-US" altLang="ko-KR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 (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동남아 지역 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긍정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/ 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유럽권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인도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일본 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– 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부정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  <a:p>
            <a:endParaRPr lang="en-US" altLang="ko-KR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endParaRPr lang="en-US" altLang="ko-KR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3. 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출입국 절차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숙박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음식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치안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관광지 매력도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여행경비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음식에 대한 만족도가</a:t>
            </a:r>
            <a:endParaRPr lang="en-US" altLang="ko-KR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 재방문의사에 영향을 미친다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</a:p>
          <a:p>
            <a:endParaRPr lang="en-US" altLang="ko-KR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endParaRPr lang="en-US" altLang="ko-KR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4. 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여행 형태가 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(Air-</a:t>
            </a:r>
            <a:r>
              <a:rPr lang="en-US" altLang="ko-KR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tel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방문자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 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재방문의사에 영향을 미친다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92095" y="55749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-317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05475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/>
          <p:cNvSpPr/>
          <p:nvPr/>
        </p:nvSpPr>
        <p:spPr>
          <a:xfrm>
            <a:off x="882129" y="2546640"/>
            <a:ext cx="7173532" cy="14538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4800" dirty="0">
                <a:solidFill>
                  <a:srgbClr val="0C4C89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최종 결과</a:t>
            </a:r>
            <a:r>
              <a:rPr lang="en-US" altLang="ko-KR" sz="4800" dirty="0">
                <a:solidFill>
                  <a:srgbClr val="0C4C89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  <a:r>
              <a:rPr lang="ko-KR" altLang="en-US" sz="4800" dirty="0">
                <a:solidFill>
                  <a:srgbClr val="0C4C89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705020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92095" y="55749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33754" y="1641229"/>
            <a:ext cx="827649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한국 방문 목적 중 여가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위락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휴식이 증가추세 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!</a:t>
            </a:r>
          </a:p>
          <a:p>
            <a:pPr algn="ctr"/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많이 방문한 장소들과 만족도가 높은 장소들은 달랐다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! </a:t>
            </a:r>
          </a:p>
          <a:p>
            <a:pPr algn="ctr"/>
            <a:endParaRPr lang="en-US" altLang="ko-KR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2.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연관 규칙에서 계속 언급된 명동 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남대문 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 </a:t>
            </a:r>
            <a:r>
              <a:rPr lang="ko-KR" altLang="en-US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북창지역을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관광 허브로 지정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방문목적 중 증가 추세인 여가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위락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휴식을 더 충족시킬 수 있도록 </a:t>
            </a:r>
            <a:r>
              <a:rPr lang="ko-KR" altLang="en-US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관광허브인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명동 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남대문 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북창 지역에서 만족도가 높은 장소들 중 주변 관광지로 유도 및 관광 </a:t>
            </a:r>
            <a:r>
              <a:rPr lang="ko-KR" altLang="en-US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코스화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시킨다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</a:p>
          <a:p>
            <a:pPr algn="ctr"/>
            <a:endParaRPr lang="en-US" altLang="ko-KR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개인화 추천이 필요하다면 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Item-Based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추천을 통하여 비슷한 </a:t>
            </a:r>
            <a:endParaRPr lang="en-US" altLang="ko-KR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장소를 관광지로 추천해준다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! </a:t>
            </a:r>
          </a:p>
          <a:p>
            <a:pPr algn="ctr"/>
            <a:endParaRPr lang="en-US" altLang="ko-KR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3.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한국 방문 외국인들 중 재방문의사에 영향이 있던 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회 이상 온 관광객에게는 </a:t>
            </a:r>
            <a:r>
              <a:rPr lang="ko-KR" altLang="en-US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할인등의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혜택을 통해서 한국에 대한 긍정적인 인식을 더 주도록 한다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</a:p>
          <a:p>
            <a:pPr algn="ctr"/>
            <a:endParaRPr lang="en-US" altLang="ko-KR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재방문의사에 영향이 있던 국적을 가진 관광객에게는 국가별 특성에 맞는 </a:t>
            </a:r>
            <a:r>
              <a:rPr lang="ko-KR" altLang="en-US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관광대책을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세워 특별관리 한다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endParaRPr lang="en-US" altLang="ko-KR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585851" y="1649552"/>
            <a:ext cx="5644056" cy="68304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474933" y="2488262"/>
            <a:ext cx="8235313" cy="174861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474933" y="4406398"/>
            <a:ext cx="8235313" cy="174861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4"/>
          <p:cNvSpPr/>
          <p:nvPr/>
        </p:nvSpPr>
        <p:spPr>
          <a:xfrm>
            <a:off x="-2114405" y="-69041"/>
            <a:ext cx="7173532" cy="14538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4000" dirty="0">
                <a:solidFill>
                  <a:srgbClr val="0C4C89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최종 결과 </a:t>
            </a:r>
          </a:p>
        </p:txBody>
      </p:sp>
    </p:spTree>
    <p:extLst>
      <p:ext uri="{BB962C8B-B14F-4D97-AF65-F5344CB8AC3E}">
        <p14:creationId xmlns:p14="http://schemas.microsoft.com/office/powerpoint/2010/main" val="16700180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92095" y="55749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사각형: 둥근 모서리 4"/>
          <p:cNvSpPr/>
          <p:nvPr/>
        </p:nvSpPr>
        <p:spPr>
          <a:xfrm>
            <a:off x="-2309437" y="0"/>
            <a:ext cx="7173532" cy="14538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4000" dirty="0">
                <a:solidFill>
                  <a:srgbClr val="0C4C89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한계점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43908E-936A-4670-B007-FADBD6425643}"/>
              </a:ext>
            </a:extLst>
          </p:cNvPr>
          <p:cNvSpPr txBox="1"/>
          <p:nvPr/>
        </p:nvSpPr>
        <p:spPr>
          <a:xfrm>
            <a:off x="2356888" y="2496167"/>
            <a:ext cx="4430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3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다양하지 못한 시각화 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F52AF2-A7FB-4A34-9BBD-AC81277360DB}"/>
              </a:ext>
            </a:extLst>
          </p:cNvPr>
          <p:cNvSpPr txBox="1"/>
          <p:nvPr/>
        </p:nvSpPr>
        <p:spPr>
          <a:xfrm>
            <a:off x="972883" y="3703320"/>
            <a:ext cx="7198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방문 목적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만족도에 기초한 선호하는 관광지만을 시각화를 통해 도출하였다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</a:p>
          <a:p>
            <a:pPr algn="ctr"/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400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개가 넘는 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Columns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들을 다양하게 활용하지 못하였다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16536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58692" y="3026703"/>
            <a:ext cx="33332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5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Contents</a:t>
            </a:r>
            <a:endParaRPr lang="ko-KR" altLang="en-US" sz="5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11" name="직선 연결선 10"/>
          <p:cNvCxnSpPr>
            <a:cxnSpLocks/>
          </p:cNvCxnSpPr>
          <p:nvPr/>
        </p:nvCxnSpPr>
        <p:spPr>
          <a:xfrm>
            <a:off x="0" y="4099681"/>
            <a:ext cx="4493389" cy="0"/>
          </a:xfrm>
          <a:prstGeom prst="line">
            <a:avLst/>
          </a:prstGeom>
          <a:ln w="57150">
            <a:solidFill>
              <a:srgbClr val="0C4C8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669710" y="1421052"/>
            <a:ext cx="23743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&lt;</a:t>
            </a:r>
            <a:r>
              <a:rPr lang="ko-KR" altLang="en-US" sz="2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sz="2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1&gt; </a:t>
            </a:r>
            <a:r>
              <a:rPr lang="ko-KR" altLang="en-US" sz="2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시각화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620855" y="3198167"/>
            <a:ext cx="4482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&lt;</a:t>
            </a:r>
            <a:r>
              <a:rPr lang="ko-KR" altLang="en-US" sz="2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</a:t>
            </a:r>
            <a:r>
              <a:rPr lang="en-US" altLang="ko-KR" sz="2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2&gt; </a:t>
            </a:r>
            <a:r>
              <a:rPr lang="ko-KR" altLang="en-US" sz="2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선호할 만한 </a:t>
            </a:r>
            <a:r>
              <a:rPr lang="ko-KR" altLang="en-US" sz="24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방문지</a:t>
            </a:r>
            <a:r>
              <a:rPr lang="ko-KR" altLang="en-US" sz="2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제안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0FE0279-5C12-41F2-9E0A-0BB3FD4CBE80}"/>
              </a:ext>
            </a:extLst>
          </p:cNvPr>
          <p:cNvSpPr txBox="1"/>
          <p:nvPr/>
        </p:nvSpPr>
        <p:spPr>
          <a:xfrm>
            <a:off x="5152084" y="3787499"/>
            <a:ext cx="1794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연관성 분석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</a:t>
            </a:r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DC9D8FA-A5D7-4612-B1E0-2F596B6FDDC4}"/>
              </a:ext>
            </a:extLst>
          </p:cNvPr>
          <p:cNvSpPr txBox="1"/>
          <p:nvPr/>
        </p:nvSpPr>
        <p:spPr>
          <a:xfrm>
            <a:off x="5152084" y="4314486"/>
            <a:ext cx="1880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추천 알고리즘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69710" y="5086387"/>
            <a:ext cx="3528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&lt;</a:t>
            </a:r>
            <a:r>
              <a:rPr lang="ko-KR" altLang="en-US" sz="2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</a:t>
            </a:r>
            <a:r>
              <a:rPr lang="en-US" altLang="ko-KR" sz="2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3&gt; </a:t>
            </a:r>
            <a:r>
              <a:rPr lang="ko-KR" altLang="en-US" sz="24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재방문 의사 예측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E55E88-971C-4E18-93FA-DA3B256A8124}"/>
              </a:ext>
            </a:extLst>
          </p:cNvPr>
          <p:cNvSpPr txBox="1"/>
          <p:nvPr/>
        </p:nvSpPr>
        <p:spPr>
          <a:xfrm>
            <a:off x="5152084" y="2053349"/>
            <a:ext cx="2459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만족도에 기반한 장소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62ECC0-4F5B-476A-AE1F-ECEA02016E25}"/>
              </a:ext>
            </a:extLst>
          </p:cNvPr>
          <p:cNvSpPr txBox="1"/>
          <p:nvPr/>
        </p:nvSpPr>
        <p:spPr>
          <a:xfrm>
            <a:off x="5152084" y="2580336"/>
            <a:ext cx="2093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방문 목적 별 장소</a:t>
            </a:r>
          </a:p>
        </p:txBody>
      </p:sp>
    </p:spTree>
    <p:extLst>
      <p:ext uri="{BB962C8B-B14F-4D97-AF65-F5344CB8AC3E}">
        <p14:creationId xmlns:p14="http://schemas.microsoft.com/office/powerpoint/2010/main" val="27986428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양쪽 모서리가 둥근 사각형 5"/>
          <p:cNvSpPr/>
          <p:nvPr/>
        </p:nvSpPr>
        <p:spPr>
          <a:xfrm flipV="1">
            <a:off x="90191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8" name="양쪽 모서리가 둥근 사각형 8"/>
          <p:cNvSpPr/>
          <p:nvPr/>
        </p:nvSpPr>
        <p:spPr>
          <a:xfrm flipV="1">
            <a:off x="2128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0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79D8FA-3456-49E2-A4B9-F8DC5ABC0E76}"/>
              </a:ext>
            </a:extLst>
          </p:cNvPr>
          <p:cNvSpPr txBox="1"/>
          <p:nvPr/>
        </p:nvSpPr>
        <p:spPr>
          <a:xfrm>
            <a:off x="27070" y="60874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1CC343-5E9E-4C7E-8E9A-12435BB12DE7}"/>
              </a:ext>
            </a:extLst>
          </p:cNvPr>
          <p:cNvSpPr txBox="1"/>
          <p:nvPr/>
        </p:nvSpPr>
        <p:spPr>
          <a:xfrm>
            <a:off x="770747" y="782675"/>
            <a:ext cx="76025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가장 의미 있는 활동 </a:t>
            </a:r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Top7</a:t>
            </a:r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 많이 방문하는 쇼핑 장소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49E51CE-05B9-4757-AA19-62B6CCAC68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51" y="1496275"/>
            <a:ext cx="8922495" cy="40472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CD63BB7-F880-442C-B0B6-CF9A5D293821}"/>
              </a:ext>
            </a:extLst>
          </p:cNvPr>
          <p:cNvSpPr txBox="1"/>
          <p:nvPr/>
        </p:nvSpPr>
        <p:spPr>
          <a:xfrm>
            <a:off x="1649990" y="5588827"/>
            <a:ext cx="24651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*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한국에서 가장 만족한 활동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1~3</a:t>
            </a:r>
            <a:endParaRPr lang="ko-KR" altLang="en-US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7B8452-81B4-496F-A98D-D384C3B93B5D}"/>
              </a:ext>
            </a:extLst>
          </p:cNvPr>
          <p:cNvSpPr txBox="1"/>
          <p:nvPr/>
        </p:nvSpPr>
        <p:spPr>
          <a:xfrm>
            <a:off x="6858615" y="5588826"/>
            <a:ext cx="24651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*</a:t>
            </a:r>
            <a:r>
              <a: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주요 쇼핑 장소 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1~3</a:t>
            </a:r>
            <a:endParaRPr lang="ko-KR" altLang="en-US" sz="12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0838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92095" y="55749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사각형: 둥근 모서리 4"/>
          <p:cNvSpPr/>
          <p:nvPr/>
        </p:nvSpPr>
        <p:spPr>
          <a:xfrm>
            <a:off x="-2309437" y="0"/>
            <a:ext cx="7173532" cy="14538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4000" dirty="0">
                <a:solidFill>
                  <a:srgbClr val="0C4C89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한계점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4972A1-ABC3-49EA-8646-49BAA41A43A4}"/>
              </a:ext>
            </a:extLst>
          </p:cNvPr>
          <p:cNvSpPr txBox="1"/>
          <p:nvPr/>
        </p:nvSpPr>
        <p:spPr>
          <a:xfrm>
            <a:off x="1509914" y="2623073"/>
            <a:ext cx="6124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ko-KR" altLang="en-US" sz="3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재방문 여부 예측 변수</a:t>
            </a:r>
            <a:r>
              <a:rPr lang="en-US" altLang="ko-KR" sz="3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3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모델 선정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E4FFD2-313C-4D4C-BD1A-2CA52637A9B5}"/>
              </a:ext>
            </a:extLst>
          </p:cNvPr>
          <p:cNvSpPr txBox="1"/>
          <p:nvPr/>
        </p:nvSpPr>
        <p:spPr>
          <a:xfrm>
            <a:off x="972883" y="3703320"/>
            <a:ext cx="7198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변수 선정에 있어 선행 연구를 참조하지 못하여 변수 선정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모델 선정에 대한 부족함이 있었다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또한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데이터 전처리에서도 부족함이 많았다</a:t>
            </a:r>
            <a:r>
              <a:rPr lang="en-US" altLang="ko-KR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  <a:r>
              <a:rPr lang="ko-KR" altLang="en-US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endParaRPr lang="en-US" altLang="ko-KR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98532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/>
          <p:cNvSpPr/>
          <p:nvPr/>
        </p:nvSpPr>
        <p:spPr>
          <a:xfrm>
            <a:off x="1828800" y="2217420"/>
            <a:ext cx="5486400" cy="14538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8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Thank you</a:t>
            </a:r>
            <a:endParaRPr lang="ko-KR" altLang="en-US" sz="80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B8869D-86E8-4376-B68F-B0B8AD05DE59}"/>
              </a:ext>
            </a:extLst>
          </p:cNvPr>
          <p:cNvSpPr txBox="1"/>
          <p:nvPr/>
        </p:nvSpPr>
        <p:spPr>
          <a:xfrm>
            <a:off x="2809240" y="4743004"/>
            <a:ext cx="352552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Export</a:t>
            </a:r>
          </a:p>
          <a:p>
            <a:pPr algn="ctr"/>
            <a:endParaRPr lang="en-US" altLang="ko-KR" sz="10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경영정보학과 </a:t>
            </a:r>
            <a:r>
              <a:rPr lang="ko-KR" altLang="en-US" sz="20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김춘일</a:t>
            </a:r>
            <a:r>
              <a:rPr lang="ko-KR" altLang="en-US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endParaRPr lang="en-US" altLang="ko-KR" sz="20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경영정보학과 이병우 </a:t>
            </a:r>
            <a:endParaRPr lang="en-US" altLang="ko-KR" sz="20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8830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양쪽 모서리가 둥근 사각형 5"/>
          <p:cNvSpPr/>
          <p:nvPr/>
        </p:nvSpPr>
        <p:spPr>
          <a:xfrm flipV="1">
            <a:off x="90191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8" name="양쪽 모서리가 둥근 사각형 8"/>
          <p:cNvSpPr/>
          <p:nvPr/>
        </p:nvSpPr>
        <p:spPr>
          <a:xfrm flipV="1">
            <a:off x="2128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0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79D8FA-3456-49E2-A4B9-F8DC5ABC0E76}"/>
              </a:ext>
            </a:extLst>
          </p:cNvPr>
          <p:cNvSpPr txBox="1"/>
          <p:nvPr/>
        </p:nvSpPr>
        <p:spPr>
          <a:xfrm>
            <a:off x="27070" y="60874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DE0A3F-415E-4067-A1FE-44C958663DC4}"/>
              </a:ext>
            </a:extLst>
          </p:cNvPr>
          <p:cNvSpPr txBox="1"/>
          <p:nvPr/>
        </p:nvSpPr>
        <p:spPr>
          <a:xfrm>
            <a:off x="567117" y="1580733"/>
            <a:ext cx="80097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외국인들이</a:t>
            </a:r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4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선호</a:t>
            </a:r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하는 방문지를 판별한 후 시각화 하기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DDD937-A015-4ABC-A927-5BF8A877CF04}"/>
              </a:ext>
            </a:extLst>
          </p:cNvPr>
          <p:cNvSpPr txBox="1"/>
          <p:nvPr/>
        </p:nvSpPr>
        <p:spPr>
          <a:xfrm>
            <a:off x="770748" y="3429000"/>
            <a:ext cx="7602502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AutoNum type="arabicPeriod"/>
            </a:pPr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만족도에 기반한 선호하는 장소</a:t>
            </a:r>
            <a:endParaRPr lang="en-US" altLang="ko-KR" sz="25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endParaRPr lang="en-US" altLang="ko-KR" sz="25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방문 목적에 따른 선호하는 장소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D17D34-282F-42C6-92AB-FDE6785DB88E}"/>
              </a:ext>
            </a:extLst>
          </p:cNvPr>
          <p:cNvSpPr txBox="1"/>
          <p:nvPr/>
        </p:nvSpPr>
        <p:spPr>
          <a:xfrm>
            <a:off x="-2619745" y="970422"/>
            <a:ext cx="800976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&lt;</a:t>
            </a:r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</a:t>
            </a:r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1&gt;</a:t>
            </a:r>
            <a:endParaRPr lang="ko-KR" altLang="en-US" sz="25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06988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양쪽 모서리가 둥근 사각형 5"/>
          <p:cNvSpPr/>
          <p:nvPr/>
        </p:nvSpPr>
        <p:spPr>
          <a:xfrm flipV="1">
            <a:off x="90191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8" name="양쪽 모서리가 둥근 사각형 8"/>
          <p:cNvSpPr/>
          <p:nvPr/>
        </p:nvSpPr>
        <p:spPr>
          <a:xfrm flipV="1">
            <a:off x="2128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0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79D8FA-3456-49E2-A4B9-F8DC5ABC0E76}"/>
              </a:ext>
            </a:extLst>
          </p:cNvPr>
          <p:cNvSpPr txBox="1"/>
          <p:nvPr/>
        </p:nvSpPr>
        <p:spPr>
          <a:xfrm>
            <a:off x="27070" y="60874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1CC343-5E9E-4C7E-8E9A-12435BB12DE7}"/>
              </a:ext>
            </a:extLst>
          </p:cNvPr>
          <p:cNvSpPr txBox="1"/>
          <p:nvPr/>
        </p:nvSpPr>
        <p:spPr>
          <a:xfrm>
            <a:off x="334135" y="724714"/>
            <a:ext cx="76025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데이터 </a:t>
            </a:r>
            <a:r>
              <a:rPr lang="ko-KR" altLang="en-US" sz="25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전처리</a:t>
            </a:r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9DC58AF-70EA-4400-927B-EF2D2E9878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127" y="1435084"/>
            <a:ext cx="7186805" cy="126909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6BB51F1-EDFF-40E7-BD4B-90E1E1A8C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8421" y="3429177"/>
            <a:ext cx="4147157" cy="3200223"/>
          </a:xfrm>
          <a:prstGeom prst="rect">
            <a:avLst/>
          </a:prstGeom>
        </p:spPr>
      </p:pic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21AC3E5A-AF24-49FF-807B-1F3C199F9C75}"/>
              </a:ext>
            </a:extLst>
          </p:cNvPr>
          <p:cNvSpPr/>
          <p:nvPr/>
        </p:nvSpPr>
        <p:spPr>
          <a:xfrm rot="5400000">
            <a:off x="4295959" y="2847146"/>
            <a:ext cx="552079" cy="439068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683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양쪽 모서리가 둥근 사각형 5"/>
          <p:cNvSpPr/>
          <p:nvPr/>
        </p:nvSpPr>
        <p:spPr>
          <a:xfrm flipV="1">
            <a:off x="90191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8" name="양쪽 모서리가 둥근 사각형 8"/>
          <p:cNvSpPr/>
          <p:nvPr/>
        </p:nvSpPr>
        <p:spPr>
          <a:xfrm flipV="1">
            <a:off x="2128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0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79D8FA-3456-49E2-A4B9-F8DC5ABC0E76}"/>
              </a:ext>
            </a:extLst>
          </p:cNvPr>
          <p:cNvSpPr txBox="1"/>
          <p:nvPr/>
        </p:nvSpPr>
        <p:spPr>
          <a:xfrm>
            <a:off x="27070" y="60874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1CC343-5E9E-4C7E-8E9A-12435BB12DE7}"/>
              </a:ext>
            </a:extLst>
          </p:cNvPr>
          <p:cNvSpPr txBox="1"/>
          <p:nvPr/>
        </p:nvSpPr>
        <p:spPr>
          <a:xfrm>
            <a:off x="167067" y="722005"/>
            <a:ext cx="8809865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3. </a:t>
            </a:r>
            <a:r>
              <a:rPr lang="ko-KR" altLang="en-US" sz="2300" b="1" dirty="0"/>
              <a:t>한국 여행 전반적인 만족도에 기초한 </a:t>
            </a:r>
            <a:r>
              <a:rPr lang="ko-KR" altLang="ko-KR" sz="2300" b="1" dirty="0"/>
              <a:t>가장 인기 있는 장소 </a:t>
            </a:r>
            <a:r>
              <a:rPr lang="en-US" altLang="ko-KR" sz="2300" b="1" dirty="0"/>
              <a:t>Top 10</a:t>
            </a:r>
            <a:endParaRPr lang="ko-KR" altLang="ko-KR" sz="2300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F38C6BE-5E5D-4C86-B9DC-35A04A3D59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498" y="1398888"/>
            <a:ext cx="7269005" cy="4384726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D26B148C-FA54-4FC9-B4EE-B05936B546E9}"/>
              </a:ext>
            </a:extLst>
          </p:cNvPr>
          <p:cNvGrpSpPr/>
          <p:nvPr/>
        </p:nvGrpSpPr>
        <p:grpSpPr>
          <a:xfrm>
            <a:off x="6511741" y="1156051"/>
            <a:ext cx="2465191" cy="645256"/>
            <a:chOff x="5909037" y="1173769"/>
            <a:chExt cx="2465191" cy="64525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ADF181A-CCA8-450D-8F55-1637F8EE5CFE}"/>
                </a:ext>
              </a:extLst>
            </p:cNvPr>
            <p:cNvSpPr txBox="1"/>
            <p:nvPr/>
          </p:nvSpPr>
          <p:spPr>
            <a:xfrm>
              <a:off x="5909037" y="1542026"/>
              <a:ext cx="17167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* Bottom Point </a:t>
              </a:r>
              <a:r>
                <a:rPr lang="ko-KR" altLang="en-US" sz="1200" b="1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유의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3364952-72FD-4EC0-A022-2FD247211EF4}"/>
                </a:ext>
              </a:extLst>
            </p:cNvPr>
            <p:cNvSpPr txBox="1"/>
            <p:nvPr/>
          </p:nvSpPr>
          <p:spPr>
            <a:xfrm>
              <a:off x="5909037" y="1173769"/>
              <a:ext cx="24651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* </a:t>
              </a:r>
              <a:r>
                <a:rPr lang="ko-KR" altLang="en-US" sz="1200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한국 여행에 대한 전반적인 만족도</a:t>
              </a:r>
              <a:endPara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  <a:p>
              <a:r>
                <a:rPr lang="en-US" altLang="ko-KR" sz="1200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* </a:t>
              </a:r>
              <a:r>
                <a:rPr lang="ko-KR" altLang="en-US" sz="1200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가장 인상깊게 방문한장소 </a:t>
              </a:r>
              <a:r>
                <a:rPr lang="en-US" altLang="ko-KR" sz="1200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1~3</a:t>
              </a:r>
              <a:endParaRPr lang="ko-KR" altLang="en-US" sz="1200" dirty="0"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6F3966A1-A2A9-4E56-BF62-FC18D607F72B}"/>
              </a:ext>
            </a:extLst>
          </p:cNvPr>
          <p:cNvSpPr txBox="1"/>
          <p:nvPr/>
        </p:nvSpPr>
        <p:spPr>
          <a:xfrm>
            <a:off x="730132" y="6158156"/>
            <a:ext cx="79478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명동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남대문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북창 등 서울을 중심으로 방문을 많이 하지만 실제로 만족도가 </a:t>
            </a:r>
            <a:endParaRPr lang="en-US" altLang="ko-KR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높은 장소는 한국 전통문화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자연관광을 중심으로 한 지방이 만족도가 높다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036A787-D963-45B1-B712-919C7414FDF8}"/>
              </a:ext>
            </a:extLst>
          </p:cNvPr>
          <p:cNvSpPr/>
          <p:nvPr/>
        </p:nvSpPr>
        <p:spPr>
          <a:xfrm>
            <a:off x="2343785" y="5789899"/>
            <a:ext cx="47205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많이 방문하는 장소가  선호하는 방문지는 아니다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  <a:endParaRPr lang="ko-KR" altLang="en-US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4222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양쪽 모서리가 둥근 사각형 5"/>
          <p:cNvSpPr/>
          <p:nvPr/>
        </p:nvSpPr>
        <p:spPr>
          <a:xfrm flipV="1">
            <a:off x="90191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8" name="양쪽 모서리가 둥근 사각형 8"/>
          <p:cNvSpPr/>
          <p:nvPr/>
        </p:nvSpPr>
        <p:spPr>
          <a:xfrm flipV="1">
            <a:off x="2128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0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79D8FA-3456-49E2-A4B9-F8DC5ABC0E76}"/>
              </a:ext>
            </a:extLst>
          </p:cNvPr>
          <p:cNvSpPr txBox="1"/>
          <p:nvPr/>
        </p:nvSpPr>
        <p:spPr>
          <a:xfrm>
            <a:off x="27070" y="60874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740B92-A1E2-4F31-AAF7-4C72D8D6D1F9}"/>
              </a:ext>
            </a:extLst>
          </p:cNvPr>
          <p:cNvSpPr txBox="1"/>
          <p:nvPr/>
        </p:nvSpPr>
        <p:spPr>
          <a:xfrm>
            <a:off x="334135" y="724714"/>
            <a:ext cx="772678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6. </a:t>
            </a:r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연도별</a:t>
            </a:r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(2013~2018)</a:t>
            </a:r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주요 한국 방문 목적 구성 비율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17EFB2C-5A7B-4507-82B2-232F87AB0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708" y="1681646"/>
            <a:ext cx="7410450" cy="4988576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6465A720-B662-463F-A802-7E95ADD2866A}"/>
              </a:ext>
            </a:extLst>
          </p:cNvPr>
          <p:cNvGrpSpPr/>
          <p:nvPr/>
        </p:nvGrpSpPr>
        <p:grpSpPr>
          <a:xfrm>
            <a:off x="4197529" y="1429132"/>
            <a:ext cx="4247493" cy="447241"/>
            <a:chOff x="5298757" y="5957853"/>
            <a:chExt cx="4280249" cy="49128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936E546-6594-4AA6-98A3-0A4CC260C99B}"/>
                </a:ext>
              </a:extLst>
            </p:cNvPr>
            <p:cNvSpPr txBox="1"/>
            <p:nvPr/>
          </p:nvSpPr>
          <p:spPr>
            <a:xfrm>
              <a:off x="6134404" y="5957853"/>
              <a:ext cx="3444602" cy="2535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900" b="1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* 2017, 2018 </a:t>
              </a:r>
              <a:r>
                <a:rPr lang="ko-KR" altLang="en-US" sz="900" b="1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외래 관광객 실태조사 최종보고서 참조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A022ABE-9278-4BE0-80B6-1FC64D65AFCE}"/>
                </a:ext>
              </a:extLst>
            </p:cNvPr>
            <p:cNvSpPr txBox="1"/>
            <p:nvPr/>
          </p:nvSpPr>
          <p:spPr>
            <a:xfrm>
              <a:off x="5298757" y="6195575"/>
              <a:ext cx="3444602" cy="2535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900" b="1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* Q5_1 </a:t>
              </a:r>
              <a:r>
                <a:rPr lang="ko-KR" altLang="en-US" sz="900" b="1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질문 사용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31106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양쪽 모서리가 둥근 사각형 5"/>
          <p:cNvSpPr/>
          <p:nvPr/>
        </p:nvSpPr>
        <p:spPr>
          <a:xfrm flipV="1">
            <a:off x="90191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8" name="양쪽 모서리가 둥근 사각형 8"/>
          <p:cNvSpPr/>
          <p:nvPr/>
        </p:nvSpPr>
        <p:spPr>
          <a:xfrm flipV="1">
            <a:off x="2128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0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34135" y="724714"/>
            <a:ext cx="73716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7. </a:t>
            </a:r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여가</a:t>
            </a:r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</a:t>
            </a:r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위락</a:t>
            </a:r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휴식을 목적으로 방문한 사람의 증가율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79D8FA-3456-49E2-A4B9-F8DC5ABC0E76}"/>
              </a:ext>
            </a:extLst>
          </p:cNvPr>
          <p:cNvSpPr txBox="1"/>
          <p:nvPr/>
        </p:nvSpPr>
        <p:spPr>
          <a:xfrm>
            <a:off x="27070" y="60874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81285971-24C9-48F1-9AE2-06D84EE2EEA5}"/>
              </a:ext>
            </a:extLst>
          </p:cNvPr>
          <p:cNvCxnSpPr>
            <a:cxnSpLocks/>
          </p:cNvCxnSpPr>
          <p:nvPr/>
        </p:nvCxnSpPr>
        <p:spPr>
          <a:xfrm>
            <a:off x="1765183" y="1918120"/>
            <a:ext cx="0" cy="392073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AC9310A4-A0B7-4B15-8BD6-E266FE2BBBD8}"/>
              </a:ext>
            </a:extLst>
          </p:cNvPr>
          <p:cNvCxnSpPr>
            <a:cxnSpLocks/>
          </p:cNvCxnSpPr>
          <p:nvPr/>
        </p:nvCxnSpPr>
        <p:spPr>
          <a:xfrm flipH="1">
            <a:off x="1747429" y="5794003"/>
            <a:ext cx="5487876" cy="4484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2CB55BA-D12C-4C21-AFC5-F40CC507ED26}"/>
              </a:ext>
            </a:extLst>
          </p:cNvPr>
          <p:cNvSpPr/>
          <p:nvPr/>
        </p:nvSpPr>
        <p:spPr>
          <a:xfrm>
            <a:off x="2532186" y="3725412"/>
            <a:ext cx="798978" cy="207958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C702139-8E7A-4694-8E06-F7AA085C1B5E}"/>
              </a:ext>
            </a:extLst>
          </p:cNvPr>
          <p:cNvSpPr/>
          <p:nvPr/>
        </p:nvSpPr>
        <p:spPr>
          <a:xfrm>
            <a:off x="5540846" y="2405233"/>
            <a:ext cx="798978" cy="338238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7B2257-A7D5-4D7D-9CFD-6B72FA551212}"/>
              </a:ext>
            </a:extLst>
          </p:cNvPr>
          <p:cNvSpPr txBox="1"/>
          <p:nvPr/>
        </p:nvSpPr>
        <p:spPr>
          <a:xfrm>
            <a:off x="1245515" y="1572243"/>
            <a:ext cx="1039335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비율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6ECEB0-35C5-43C0-9891-B55BB21B4DB0}"/>
              </a:ext>
            </a:extLst>
          </p:cNvPr>
          <p:cNvSpPr txBox="1"/>
          <p:nvPr/>
        </p:nvSpPr>
        <p:spPr>
          <a:xfrm>
            <a:off x="6944464" y="5614603"/>
            <a:ext cx="1039335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연도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48741F-76CB-4178-A756-8D418B0D2DCD}"/>
              </a:ext>
            </a:extLst>
          </p:cNvPr>
          <p:cNvSpPr txBox="1"/>
          <p:nvPr/>
        </p:nvSpPr>
        <p:spPr>
          <a:xfrm>
            <a:off x="5420667" y="5838852"/>
            <a:ext cx="1039335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2018</a:t>
            </a:r>
            <a:endParaRPr lang="ko-KR" altLang="en-US" sz="1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211C2D52-65EA-4FAB-B696-3238B013AB93}"/>
              </a:ext>
            </a:extLst>
          </p:cNvPr>
          <p:cNvSpPr/>
          <p:nvPr/>
        </p:nvSpPr>
        <p:spPr>
          <a:xfrm rot="19840238">
            <a:off x="3166791" y="2796557"/>
            <a:ext cx="2480804" cy="506826"/>
          </a:xfrm>
          <a:prstGeom prst="rightArrow">
            <a:avLst>
              <a:gd name="adj1" fmla="val 32545"/>
              <a:gd name="adj2" fmla="val 71818"/>
            </a:avLst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C70C7C-53C0-4D63-BCD2-F18B752CA67C}"/>
              </a:ext>
            </a:extLst>
          </p:cNvPr>
          <p:cNvSpPr txBox="1"/>
          <p:nvPr/>
        </p:nvSpPr>
        <p:spPr>
          <a:xfrm rot="19838384">
            <a:off x="3351997" y="2604107"/>
            <a:ext cx="158378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26.3% </a:t>
            </a:r>
            <a:r>
              <a:rPr lang="ko-KR" altLang="en-US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증가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BAD7D650-A859-452D-90B1-9998D6A8BE69}"/>
              </a:ext>
            </a:extLst>
          </p:cNvPr>
          <p:cNvGrpSpPr/>
          <p:nvPr/>
        </p:nvGrpSpPr>
        <p:grpSpPr>
          <a:xfrm>
            <a:off x="2780128" y="1246158"/>
            <a:ext cx="4455177" cy="501280"/>
            <a:chOff x="5123829" y="5953835"/>
            <a:chExt cx="4455177" cy="50128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3BB2483-049C-4F0C-87D5-9363CC368B35}"/>
                </a:ext>
              </a:extLst>
            </p:cNvPr>
            <p:cNvSpPr txBox="1"/>
            <p:nvPr/>
          </p:nvSpPr>
          <p:spPr>
            <a:xfrm>
              <a:off x="6134404" y="5953835"/>
              <a:ext cx="3444602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b="1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* 2017, 2018 </a:t>
              </a:r>
              <a:r>
                <a:rPr lang="ko-KR" altLang="en-US" sz="1100" b="1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외래 관광객 실태조사 최종보고서 참조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624F587-2127-4B09-B085-D294E193220E}"/>
                </a:ext>
              </a:extLst>
            </p:cNvPr>
            <p:cNvSpPr txBox="1"/>
            <p:nvPr/>
          </p:nvSpPr>
          <p:spPr>
            <a:xfrm>
              <a:off x="5123829" y="6193505"/>
              <a:ext cx="3444602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b="1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* Q5_1 </a:t>
              </a:r>
              <a:r>
                <a:rPr lang="ko-KR" altLang="en-US" sz="1100" b="1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질문 사용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8FCCE19F-6438-4268-97EF-A9BF56C7E513}"/>
              </a:ext>
            </a:extLst>
          </p:cNvPr>
          <p:cNvSpPr txBox="1"/>
          <p:nvPr/>
        </p:nvSpPr>
        <p:spPr>
          <a:xfrm>
            <a:off x="2386992" y="5838852"/>
            <a:ext cx="1039335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6DC0383-C7AD-4775-9DEB-56A81A8A174F}"/>
              </a:ext>
            </a:extLst>
          </p:cNvPr>
          <p:cNvSpPr txBox="1"/>
          <p:nvPr/>
        </p:nvSpPr>
        <p:spPr>
          <a:xfrm>
            <a:off x="5513004" y="3923411"/>
            <a:ext cx="919153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74.5%</a:t>
            </a:r>
            <a:endParaRPr lang="ko-KR" altLang="en-US" sz="1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F8CC806-85CF-4EFB-BB9A-13990D0BDC76}"/>
              </a:ext>
            </a:extLst>
          </p:cNvPr>
          <p:cNvSpPr txBox="1"/>
          <p:nvPr/>
        </p:nvSpPr>
        <p:spPr>
          <a:xfrm>
            <a:off x="2447952" y="4597785"/>
            <a:ext cx="919153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48.2%</a:t>
            </a:r>
            <a:endParaRPr lang="ko-KR" altLang="en-US" sz="1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0597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양쪽 모서리가 둥근 사각형 5"/>
          <p:cNvSpPr/>
          <p:nvPr/>
        </p:nvSpPr>
        <p:spPr>
          <a:xfrm flipV="1">
            <a:off x="901913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8" name="양쪽 모서리가 둥근 사각형 8"/>
          <p:cNvSpPr/>
          <p:nvPr/>
        </p:nvSpPr>
        <p:spPr>
          <a:xfrm flipV="1">
            <a:off x="2128" y="-317"/>
            <a:ext cx="849900" cy="491715"/>
          </a:xfrm>
          <a:prstGeom prst="round2SameRect">
            <a:avLst/>
          </a:prstGeom>
          <a:solidFill>
            <a:srgbClr val="0C4C89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0" name="양쪽 모서리가 둥근 사각형 4"/>
          <p:cNvSpPr/>
          <p:nvPr/>
        </p:nvSpPr>
        <p:spPr>
          <a:xfrm flipV="1">
            <a:off x="1699875" y="-317"/>
            <a:ext cx="748077" cy="255169"/>
          </a:xfrm>
          <a:prstGeom prst="round2SameRect">
            <a:avLst/>
          </a:prstGeom>
          <a:solidFill>
            <a:srgbClr val="89D2F5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79D8FA-3456-49E2-A4B9-F8DC5ABC0E76}"/>
              </a:ext>
            </a:extLst>
          </p:cNvPr>
          <p:cNvSpPr txBox="1"/>
          <p:nvPr/>
        </p:nvSpPr>
        <p:spPr>
          <a:xfrm>
            <a:off x="27070" y="60874"/>
            <a:ext cx="8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과제 </a:t>
            </a:r>
            <a:r>
              <a:rPr lang="en-US" altLang="ko-KR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  <a:endParaRPr lang="ko-KR" altLang="en-US" sz="12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1CC343-5E9E-4C7E-8E9A-12435BB12DE7}"/>
              </a:ext>
            </a:extLst>
          </p:cNvPr>
          <p:cNvSpPr txBox="1"/>
          <p:nvPr/>
        </p:nvSpPr>
        <p:spPr>
          <a:xfrm>
            <a:off x="334135" y="724714"/>
            <a:ext cx="845475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8. 2018 </a:t>
            </a:r>
            <a:r>
              <a:rPr lang="ko-KR" altLang="en-US" sz="23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여가</a:t>
            </a:r>
            <a:r>
              <a:rPr lang="en-US" altLang="ko-KR" sz="23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</a:t>
            </a:r>
            <a:r>
              <a:rPr lang="ko-KR" altLang="en-US" sz="23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위락</a:t>
            </a:r>
            <a:r>
              <a:rPr lang="en-US" altLang="ko-KR" sz="23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</a:t>
            </a:r>
            <a:r>
              <a:rPr lang="ko-KR" altLang="en-US" sz="23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휴식을 위해 방문한 사람들이 뽑은 인상깊은 장소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77B17A6-9ED6-4799-A5F6-5FF1C40C4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380" y="1447320"/>
            <a:ext cx="8691239" cy="39633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137B12C-8835-4BA2-B99F-3B4A0CCA210B}"/>
              </a:ext>
            </a:extLst>
          </p:cNvPr>
          <p:cNvSpPr txBox="1"/>
          <p:nvPr/>
        </p:nvSpPr>
        <p:spPr>
          <a:xfrm>
            <a:off x="598050" y="5425400"/>
            <a:ext cx="79478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여가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위락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휴식을 위해 방문한 사람들은 동대문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패션타운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신촌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제주 등 관광지를 인상깊게 방문한 장소로 선정하였다</a:t>
            </a:r>
            <a:r>
              <a:rPr lang="en-US" altLang="ko-KR" sz="1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  <a:endParaRPr lang="ko-KR" altLang="en-US" sz="1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D7B4F67-385D-4EF1-AC48-0EE024592799}"/>
              </a:ext>
            </a:extLst>
          </p:cNvPr>
          <p:cNvCxnSpPr>
            <a:cxnSpLocks/>
          </p:cNvCxnSpPr>
          <p:nvPr/>
        </p:nvCxnSpPr>
        <p:spPr>
          <a:xfrm>
            <a:off x="4913255" y="4739640"/>
            <a:ext cx="33147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7F68346-66E9-4908-95B6-6269E6909852}"/>
              </a:ext>
            </a:extLst>
          </p:cNvPr>
          <p:cNvCxnSpPr>
            <a:cxnSpLocks/>
          </p:cNvCxnSpPr>
          <p:nvPr/>
        </p:nvCxnSpPr>
        <p:spPr>
          <a:xfrm>
            <a:off x="4697730" y="2491740"/>
            <a:ext cx="54699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D0BD62CA-B940-4899-9A40-4DD49D944369}"/>
              </a:ext>
            </a:extLst>
          </p:cNvPr>
          <p:cNvCxnSpPr>
            <a:cxnSpLocks/>
          </p:cNvCxnSpPr>
          <p:nvPr/>
        </p:nvCxnSpPr>
        <p:spPr>
          <a:xfrm>
            <a:off x="4697730" y="3124200"/>
            <a:ext cx="54699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4487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3065</TotalTime>
  <Words>2127</Words>
  <Application>Microsoft Office PowerPoint</Application>
  <PresentationFormat>화면 슬라이드 쇼(4:3)</PresentationFormat>
  <Paragraphs>360</Paragraphs>
  <Slides>32</Slides>
  <Notes>32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41" baseType="lpstr">
      <vt:lpstr>Calibri</vt:lpstr>
      <vt:lpstr>맑은 고딕</vt:lpstr>
      <vt:lpstr>HY견고딕</vt:lpstr>
      <vt:lpstr>Arial</vt:lpstr>
      <vt:lpstr>Calibri Light</vt:lpstr>
      <vt:lpstr>배달의민족 주아</vt:lpstr>
      <vt:lpstr>함초롬바탕</vt:lpstr>
      <vt:lpstr>a옛날목욕탕L</vt:lpstr>
      <vt:lpstr>Office Theme</vt:lpstr>
      <vt:lpstr>  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SangMin</dc:creator>
  <cp:lastModifiedBy>cnsdlf1313@gmail.com</cp:lastModifiedBy>
  <cp:revision>313</cp:revision>
  <cp:lastPrinted>2019-08-07T01:18:40Z</cp:lastPrinted>
  <dcterms:created xsi:type="dcterms:W3CDTF">2017-05-13T14:42:13Z</dcterms:created>
  <dcterms:modified xsi:type="dcterms:W3CDTF">2019-09-20T03:19:24Z</dcterms:modified>
</cp:coreProperties>
</file>

<file path=docProps/thumbnail.jpeg>
</file>